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4431" r:id="rId2"/>
  </p:sldMasterIdLst>
  <p:notesMasterIdLst>
    <p:notesMasterId r:id="rId51"/>
  </p:notesMasterIdLst>
  <p:handoutMasterIdLst>
    <p:handoutMasterId r:id="rId52"/>
  </p:handoutMasterIdLst>
  <p:sldIdLst>
    <p:sldId id="321" r:id="rId3"/>
    <p:sldId id="929" r:id="rId4"/>
    <p:sldId id="887" r:id="rId5"/>
    <p:sldId id="642" r:id="rId6"/>
    <p:sldId id="648" r:id="rId7"/>
    <p:sldId id="649" r:id="rId8"/>
    <p:sldId id="650" r:id="rId9"/>
    <p:sldId id="653" r:id="rId10"/>
    <p:sldId id="654" r:id="rId11"/>
    <p:sldId id="691" r:id="rId12"/>
    <p:sldId id="692" r:id="rId13"/>
    <p:sldId id="655" r:id="rId14"/>
    <p:sldId id="656" r:id="rId15"/>
    <p:sldId id="931" r:id="rId16"/>
    <p:sldId id="657" r:id="rId17"/>
    <p:sldId id="658" r:id="rId18"/>
    <p:sldId id="659" r:id="rId19"/>
    <p:sldId id="905" r:id="rId20"/>
    <p:sldId id="896" r:id="rId21"/>
    <p:sldId id="660" r:id="rId22"/>
    <p:sldId id="661" r:id="rId23"/>
    <p:sldId id="662" r:id="rId24"/>
    <p:sldId id="663" r:id="rId25"/>
    <p:sldId id="664" r:id="rId26"/>
    <p:sldId id="665" r:id="rId27"/>
    <p:sldId id="881" r:id="rId28"/>
    <p:sldId id="926" r:id="rId29"/>
    <p:sldId id="882" r:id="rId30"/>
    <p:sldId id="705" r:id="rId31"/>
    <p:sldId id="706" r:id="rId32"/>
    <p:sldId id="707" r:id="rId33"/>
    <p:sldId id="927" r:id="rId34"/>
    <p:sldId id="709" r:id="rId35"/>
    <p:sldId id="710" r:id="rId36"/>
    <p:sldId id="711" r:id="rId37"/>
    <p:sldId id="712" r:id="rId38"/>
    <p:sldId id="713" r:id="rId39"/>
    <p:sldId id="928" r:id="rId40"/>
    <p:sldId id="884" r:id="rId41"/>
    <p:sldId id="883" r:id="rId42"/>
    <p:sldId id="930" r:id="rId43"/>
    <p:sldId id="715" r:id="rId44"/>
    <p:sldId id="922" r:id="rId45"/>
    <p:sldId id="716" r:id="rId46"/>
    <p:sldId id="717" r:id="rId47"/>
    <p:sldId id="718" r:id="rId48"/>
    <p:sldId id="719" r:id="rId49"/>
    <p:sldId id="720" r:id="rId50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FFF00"/>
    <a:srgbClr val="DDDDDD"/>
    <a:srgbClr val="FFCCFF"/>
    <a:srgbClr val="FF99CC"/>
    <a:srgbClr val="CCFFFF"/>
    <a:srgbClr val="33CCCC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7"/>
    <p:restoredTop sz="93533"/>
  </p:normalViewPr>
  <p:slideViewPr>
    <p:cSldViewPr snapToGrid="0">
      <p:cViewPr varScale="1">
        <p:scale>
          <a:sx n="137" d="100"/>
          <a:sy n="137" d="100"/>
        </p:scale>
        <p:origin x="23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3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27E7A4C0-0DF0-0449-9D95-A00C3A000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7903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fld id="{4510E3E8-69E0-ED41-B5B1-DFAAFC72025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1056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497F947-D63F-8B4D-8C11-557E21B29093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98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1C8BAAE-DC60-C741-B51A-21A1CA1053EE}" type="slidenum">
              <a:rPr lang="en-US" altLang="x-none" sz="1200">
                <a:solidFill>
                  <a:srgbClr val="000000"/>
                </a:solidFill>
              </a:rPr>
              <a:pPr/>
              <a:t>10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0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D45E55C-FDCC-C041-86D8-42D7125A286C}" type="slidenum">
              <a:rPr lang="en-US" altLang="x-none" sz="1200">
                <a:solidFill>
                  <a:srgbClr val="000000"/>
                </a:solidFill>
              </a:rPr>
              <a:pPr/>
              <a:t>11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51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9718DFE-BBEB-4D41-8BD3-8B9D920B5D60}" type="slidenum">
              <a:rPr lang="en-US" altLang="x-none" sz="1200">
                <a:solidFill>
                  <a:srgbClr val="000000"/>
                </a:solidFill>
              </a:rPr>
              <a:pPr/>
              <a:t>12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3550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C27C32-A54D-9143-819C-351A057BAFB6}" type="slidenum">
              <a:rPr lang="en-US" altLang="x-none" sz="1200">
                <a:solidFill>
                  <a:srgbClr val="000000"/>
                </a:solidFill>
              </a:rPr>
              <a:pPr/>
              <a:t>13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20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84C22E-99C5-E24D-BE1D-FD84988E0C43}" type="slidenum">
              <a:rPr lang="en-US" altLang="x-none" sz="1200">
                <a:solidFill>
                  <a:srgbClr val="000000"/>
                </a:solidFill>
              </a:rPr>
              <a:pPr/>
              <a:t>14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215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E531E4A-1E9F-EE48-B335-C3058476FEC9}" type="slidenum">
              <a:rPr lang="en-US" altLang="x-none" sz="1200">
                <a:solidFill>
                  <a:srgbClr val="000000"/>
                </a:solidFill>
              </a:rPr>
              <a:pPr/>
              <a:t>15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932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1D9B4D0-B663-7B4A-9E03-F3865A87BFF1}" type="slidenum">
              <a:rPr lang="en-US" altLang="x-none" sz="1200">
                <a:solidFill>
                  <a:srgbClr val="000000"/>
                </a:solidFill>
              </a:rPr>
              <a:pPr/>
              <a:t>16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4636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E2D43FE-99E4-D241-BBFE-96001F8662E3}" type="slidenum">
              <a:rPr lang="en-US" altLang="x-none" sz="1200">
                <a:solidFill>
                  <a:srgbClr val="000000"/>
                </a:solidFill>
              </a:rPr>
              <a:pPr/>
              <a:t>17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621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7D0A14F-7E2B-A44F-BFB2-341A187BB5F7}" type="slidenum">
              <a:rPr lang="en-US" altLang="x-none" sz="1200">
                <a:solidFill>
                  <a:srgbClr val="000000"/>
                </a:solidFill>
              </a:rPr>
              <a:pPr/>
              <a:t>18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89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F2684BF-2064-9247-8884-BA4596F07C2C}" type="slidenum">
              <a:rPr lang="en-US" altLang="x-none" sz="1200">
                <a:solidFill>
                  <a:srgbClr val="000000"/>
                </a:solidFill>
              </a:rPr>
              <a:pPr/>
              <a:t>19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03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D351B20-BB09-5641-96E0-83986034AD0E}" type="slidenum">
              <a:rPr lang="en-US" altLang="x-none" sz="1200">
                <a:solidFill>
                  <a:srgbClr val="000000"/>
                </a:solidFill>
              </a:rPr>
              <a:pPr/>
              <a:t>20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488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DAF56C8-20C9-C844-96D6-CDABAEB605BA}" type="slidenum">
              <a:rPr lang="en-US" altLang="x-none" sz="1200">
                <a:solidFill>
                  <a:srgbClr val="000000"/>
                </a:solidFill>
              </a:rPr>
              <a:pPr/>
              <a:t>21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1829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9E91E99-7ADF-2B4C-B3D7-038841CB9DE1}" type="slidenum">
              <a:rPr lang="en-US" altLang="x-none" sz="1200">
                <a:solidFill>
                  <a:srgbClr val="000000"/>
                </a:solidFill>
              </a:rPr>
              <a:pPr/>
              <a:t>22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6263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F889172-95ED-BE45-9BAD-6C72B7DC367A}" type="slidenum">
              <a:rPr lang="en-US" altLang="x-none" sz="1200">
                <a:solidFill>
                  <a:srgbClr val="000000"/>
                </a:solidFill>
              </a:rPr>
              <a:pPr/>
              <a:t>23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838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971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9BFB40-AE35-B644-9196-16E1977D5EAC}" type="slidenum">
              <a:rPr lang="en-US" altLang="x-none" sz="1200">
                <a:solidFill>
                  <a:srgbClr val="000000"/>
                </a:solidFill>
              </a:rPr>
              <a:pPr/>
              <a:t>25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7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DF49888-C195-6547-845C-669EFF46CFA3}" type="slidenum">
              <a:rPr lang="en-US" altLang="x-none" sz="1200">
                <a:solidFill>
                  <a:srgbClr val="000000"/>
                </a:solidFill>
              </a:rPr>
              <a:pPr/>
              <a:t>26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47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28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263E2C4-E823-4344-9FEC-347C4C15D75A}" type="slidenum">
              <a:rPr lang="en-US" altLang="x-none" sz="1200">
                <a:solidFill>
                  <a:srgbClr val="000000"/>
                </a:solidFill>
              </a:rPr>
              <a:pPr/>
              <a:t>29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02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D56F675-1635-214D-B554-65B5BCC64BD2}" type="slidenum">
              <a:rPr lang="en-US" altLang="x-none" sz="1200">
                <a:solidFill>
                  <a:srgbClr val="000000"/>
                </a:solidFill>
              </a:rPr>
              <a:pPr/>
              <a:t>30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Char char="r"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ea typeface="宋体" charset="0"/>
                <a:cs typeface="宋体" charset="0"/>
              </a:rPr>
              <a:t>PORT h1,h2,h3,h4,p1,p2</a:t>
            </a:r>
            <a:r>
              <a:rPr lang="en-US" sz="18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specifies the IP address and port the client receives its data</a:t>
            </a:r>
            <a:endParaRPr lang="en-US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2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128DD64-E92A-4A44-9C35-3DCF10ED5806}" type="slidenum">
              <a:rPr lang="en-US" altLang="x-none" sz="1200">
                <a:solidFill>
                  <a:srgbClr val="000000"/>
                </a:solidFill>
              </a:rPr>
              <a:pPr/>
              <a:t>3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40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E35D2BB-6309-B549-BF6B-F88B1EE83BCF}" type="slidenum">
              <a:rPr lang="en-US" altLang="x-none" sz="1200">
                <a:solidFill>
                  <a:srgbClr val="000000"/>
                </a:solidFill>
              </a:rPr>
              <a:pPr/>
              <a:t>31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906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B50BDA5-5F04-B443-87DC-E4C59B0FD70D}" type="slidenum">
              <a:rPr lang="en-US" altLang="x-none" sz="1200">
                <a:solidFill>
                  <a:srgbClr val="000000"/>
                </a:solidFill>
              </a:rPr>
              <a:pPr/>
              <a:t>32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A: someone (either server or client) needs to pick a new port</a:t>
            </a:r>
          </a:p>
        </p:txBody>
      </p:sp>
    </p:spTree>
    <p:extLst>
      <p:ext uri="{BB962C8B-B14F-4D97-AF65-F5344CB8AC3E}">
        <p14:creationId xmlns:p14="http://schemas.microsoft.com/office/powerpoint/2010/main" val="1208937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2CC3264-842D-D141-848B-9295C011C138}" type="slidenum">
              <a:rPr lang="en-US" altLang="x-none" sz="1200">
                <a:solidFill>
                  <a:srgbClr val="000000"/>
                </a:solidFill>
              </a:rPr>
              <a:pPr/>
              <a:t>33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4378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7B71460-F8A6-CF4D-9DE8-44F4C718199E}" type="slidenum">
              <a:rPr lang="en-US" altLang="x-none" sz="1200">
                <a:solidFill>
                  <a:srgbClr val="000000"/>
                </a:solidFill>
              </a:rPr>
              <a:pPr/>
              <a:t>34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>
                <a:latin typeface="Times New Roman" charset="0"/>
                <a:ea typeface="ＭＳ Ｐゴシック" charset="-128"/>
              </a:rPr>
              <a:t>telnet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 err="1">
                <a:latin typeface="Times New Roman" charset="0"/>
                <a:ea typeface="ＭＳ Ｐゴシック" charset="-128"/>
              </a:rPr>
              <a:t>ftp.freebsd.org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>
                <a:latin typeface="Times New Roman" charset="0"/>
                <a:ea typeface="ＭＳ Ｐゴシック" charset="-128"/>
              </a:rPr>
              <a:t>21</a:t>
            </a:r>
          </a:p>
          <a:p>
            <a:r>
              <a:rPr lang="en-US" altLang="zh-CN" dirty="0">
                <a:latin typeface="Times New Roman" charset="0"/>
                <a:ea typeface="ＭＳ Ｐゴシック" charset="-128"/>
              </a:rPr>
              <a:t>user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>
                <a:latin typeface="Times New Roman" charset="0"/>
                <a:ea typeface="ＭＳ Ｐゴシック" charset="-128"/>
              </a:rPr>
              <a:t>anonymous</a:t>
            </a:r>
          </a:p>
          <a:p>
            <a:r>
              <a:rPr lang="en-US" altLang="zh-CN" dirty="0">
                <a:latin typeface="Times New Roman" charset="0"/>
                <a:ea typeface="ＭＳ Ｐゴシック" charset="-128"/>
              </a:rPr>
              <a:t>pass</a:t>
            </a:r>
            <a:r>
              <a:rPr lang="zh-CN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zh-CN" dirty="0">
                <a:latin typeface="Times New Roman" charset="0"/>
                <a:ea typeface="ＭＳ Ｐゴシック" charset="-128"/>
              </a:rPr>
              <a:t>123</a:t>
            </a:r>
          </a:p>
          <a:p>
            <a:r>
              <a:rPr lang="en-US" altLang="zh-CN" dirty="0" err="1">
                <a:latin typeface="Times New Roman" charset="0"/>
                <a:ea typeface="ＭＳ Ｐゴシック" charset="-128"/>
              </a:rPr>
              <a:t>pasv</a:t>
            </a:r>
            <a:endParaRPr lang="en-US" altLang="zh-CN" dirty="0">
              <a:latin typeface="Times New Roman" charset="0"/>
              <a:ea typeface="ＭＳ Ｐゴシック" charset="-128"/>
            </a:endParaRPr>
          </a:p>
          <a:p>
            <a:endParaRPr lang="en-US" altLang="zh-CN" dirty="0">
              <a:latin typeface="Times New Roman" charset="0"/>
              <a:ea typeface="ＭＳ Ｐゴシック" charset="-128"/>
            </a:endParaRPr>
          </a:p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4184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0E1CC2E-AC62-8944-A3F0-BFD1360E46BF}" type="slidenum">
              <a:rPr lang="en-US" altLang="x-none" sz="1200">
                <a:solidFill>
                  <a:srgbClr val="000000"/>
                </a:solidFill>
              </a:rPr>
              <a:pPr/>
              <a:t>35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287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1769CE8-766A-7342-A4AB-0E1FFEB57043}" type="slidenum">
              <a:rPr lang="en-US" altLang="x-none" sz="1200">
                <a:solidFill>
                  <a:srgbClr val="000000"/>
                </a:solidFill>
              </a:rPr>
              <a:pPr/>
              <a:t>36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2197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40C8554-787F-A54B-A3AE-A07ACEA99694}" type="slidenum">
              <a:rPr lang="en-US" altLang="x-none" sz="1200">
                <a:solidFill>
                  <a:srgbClr val="000000"/>
                </a:solidFill>
              </a:rPr>
              <a:pPr/>
              <a:t>37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0133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38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11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EE2B24-1CF4-2445-B694-D122B4F5C87D}" type="slidenum">
              <a:rPr lang="en-US" altLang="x-none" sz="1200">
                <a:solidFill>
                  <a:srgbClr val="000000"/>
                </a:solidFill>
              </a:rPr>
              <a:pPr/>
              <a:t>39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439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9CF5C3-AEE5-6A44-9E72-F8E484DD5DDC}" type="slidenum">
              <a:rPr lang="en-US" altLang="x-none" sz="1200">
                <a:solidFill>
                  <a:srgbClr val="000000"/>
                </a:solidFill>
              </a:rPr>
              <a:pPr/>
              <a:t>40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30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B6BD32E-A870-D949-8614-32573CF6FCEC}" type="slidenum">
              <a:rPr lang="en-US" altLang="x-none" sz="1200">
                <a:solidFill>
                  <a:srgbClr val="000000"/>
                </a:solidFill>
              </a:rPr>
              <a:pPr/>
              <a:t>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89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B4210-2A7F-9A46-8CBF-E2BBB4AFDEE3}" type="slidenum">
              <a:rPr lang="en-US" altLang="x-none" sz="1200">
                <a:solidFill>
                  <a:srgbClr val="000000"/>
                </a:solidFill>
              </a:rPr>
              <a:pPr/>
              <a:t>41</a:t>
            </a:fld>
            <a:endParaRPr lang="en-US" altLang="x-non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889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A46E7FE-6536-5A45-A596-A1C14D4EA916}" type="slidenum">
              <a:rPr lang="en-US" altLang="x-none" sz="1200">
                <a:solidFill>
                  <a:srgbClr val="000000"/>
                </a:solidFill>
              </a:rPr>
              <a:pPr/>
              <a:t>42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5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5CD690F-AC97-854A-BE3B-ED44186DA66D}" type="slidenum">
              <a:rPr lang="en-US" altLang="x-none" sz="1200">
                <a:solidFill>
                  <a:srgbClr val="000000"/>
                </a:solidFill>
              </a:rPr>
              <a:pPr/>
              <a:t>43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56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861E921-765A-EC47-A169-C5ACFBA0F6A1}" type="slidenum">
              <a:rPr lang="en-US" altLang="x-none" sz="1200">
                <a:solidFill>
                  <a:srgbClr val="000000"/>
                </a:solidFill>
              </a:rPr>
              <a:pPr/>
              <a:t>44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01357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4DC57F7-F4D5-A149-B61E-40302863D974}" type="slidenum">
              <a:rPr lang="en-US" altLang="x-none" sz="1200">
                <a:solidFill>
                  <a:srgbClr val="000000"/>
                </a:solidFill>
              </a:rPr>
              <a:pPr/>
              <a:t>45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889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8F782B7-6391-2E4E-80AF-DB71085C9B14}" type="slidenum">
              <a:rPr lang="en-US" altLang="x-none" sz="1200">
                <a:solidFill>
                  <a:srgbClr val="000000"/>
                </a:solidFill>
              </a:rPr>
              <a:pPr/>
              <a:t>46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4580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556B339-B257-3A42-A3A4-9F3DAAAE41C6}" type="slidenum">
              <a:rPr lang="en-US" altLang="x-none" sz="1200">
                <a:solidFill>
                  <a:srgbClr val="000000"/>
                </a:solidFill>
              </a:rPr>
              <a:pPr/>
              <a:t>47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Content negotiation, content type indication</a:t>
            </a:r>
          </a:p>
        </p:txBody>
      </p:sp>
    </p:spTree>
    <p:extLst>
      <p:ext uri="{BB962C8B-B14F-4D97-AF65-F5344CB8AC3E}">
        <p14:creationId xmlns:p14="http://schemas.microsoft.com/office/powerpoint/2010/main" val="2123795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6F9C7A0-0C33-9A44-ACA6-1683324C0BC6}" type="slidenum">
              <a:rPr lang="en-US" altLang="x-none" sz="1200">
                <a:solidFill>
                  <a:srgbClr val="000000"/>
                </a:solidFill>
              </a:rPr>
              <a:pPr/>
              <a:t>48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675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CFFC214E-95AF-6A4B-8595-2FDB3B2E14D7}" type="slidenum">
              <a:rPr lang="en-US" altLang="x-none" sz="1300">
                <a:solidFill>
                  <a:srgbClr val="000000"/>
                </a:solidFill>
                <a:latin typeface="Calibri" charset="0"/>
              </a:rPr>
              <a:pPr eaLnBrk="1" hangingPunct="1"/>
              <a:t>5</a:t>
            </a:fld>
            <a:endParaRPr lang="en-US" altLang="x-none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72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FB9FF60-F311-CD47-B9EB-F3E42ABD2143}" type="slidenum">
              <a:rPr lang="en-US" altLang="x-none" sz="1200">
                <a:solidFill>
                  <a:srgbClr val="000000"/>
                </a:solidFill>
              </a:rPr>
              <a:pPr/>
              <a:t>6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74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593B1CB-FBDF-4244-999E-24C430A24452}" type="slidenum">
              <a:rPr lang="en-US" altLang="x-none" sz="1200">
                <a:solidFill>
                  <a:srgbClr val="000000"/>
                </a:solidFill>
              </a:rPr>
              <a:pPr/>
              <a:t>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20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B54B491-08C6-BC41-95BF-2D45B7CC5ADA}" type="slidenum">
              <a:rPr lang="en-US" altLang="x-none" sz="1200">
                <a:solidFill>
                  <a:srgbClr val="000000"/>
                </a:solidFill>
              </a:rPr>
              <a:pPr/>
              <a:t>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001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5E392EA-9633-4743-B92A-9E230332CF21}" type="slidenum">
              <a:rPr lang="en-US" altLang="x-none" sz="1200">
                <a:solidFill>
                  <a:srgbClr val="000000"/>
                </a:solidFill>
              </a:rPr>
              <a:pPr/>
              <a:t>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195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1FE8D8-425F-F648-A467-EB9C44A3570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62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28A825-85E7-A84B-B458-21AE7162F14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29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62A08-851A-9042-9EB2-DEA07868074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354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88728B-FD07-A14F-A15D-89A5C1F0BC5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791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D964F3-B62F-4F42-B997-9821C7BF6FC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827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FB336D-F02B-FC48-B6EB-9F868BB216D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738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39BE41-BA02-D44D-8422-15F664104B2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2535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BED2A-7D3E-F94E-9AE4-DE0B899270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839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B48691-A69C-274B-95FB-46044CA0B58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987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BD61CF-E55B-CB47-A643-BBB4B1D882F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205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7B46C2-2399-9B4B-BEC4-FE665291AE2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3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7DCF1-1802-E74D-A33E-45E83C4548E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6274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E9DD22-BB8C-AF40-8681-3CA9A0F7E46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436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1999E2-FA5A-CA40-8E9F-A8ED1591DE6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3072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702D5E-FC0A-AD4D-96B2-6397DFDE155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85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4167D-54A4-F44F-BC01-BB4C530E321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2638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DEAD5-6E9D-DE4E-B757-56CFEF5293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7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D42E2C-7B3C-CD42-AA48-458C0B12CD5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417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8B300-BB38-F548-B269-114E3DB86FF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265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0648D4-6286-9148-8599-E181AA39576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913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23466-7E67-894C-87C6-58024C4F742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02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D58CA-2139-1D49-B1C1-1CB336537D2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912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5675" y="65754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3781713-498D-D142-86BE-A260813EE92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06" r:id="rId1"/>
    <p:sldLayoutId id="2147487407" r:id="rId2"/>
    <p:sldLayoutId id="2147487408" r:id="rId3"/>
    <p:sldLayoutId id="2147487409" r:id="rId4"/>
    <p:sldLayoutId id="2147487410" r:id="rId5"/>
    <p:sldLayoutId id="2147487411" r:id="rId6"/>
    <p:sldLayoutId id="2147487412" r:id="rId7"/>
    <p:sldLayoutId id="2147487413" r:id="rId8"/>
    <p:sldLayoutId id="2147487414" r:id="rId9"/>
    <p:sldLayoutId id="2147487415" r:id="rId10"/>
    <p:sldLayoutId id="214748741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87710E19-40DF-8840-A1ED-BB98D1B24519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3318" name="Rectangle 7"/>
          <p:cNvSpPr>
            <a:spLocks noChangeArrowheads="1"/>
          </p:cNvSpPr>
          <p:nvPr userDrawn="1"/>
        </p:nvSpPr>
        <p:spPr bwMode="auto">
          <a:xfrm>
            <a:off x="0" y="126047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418" r:id="rId2"/>
    <p:sldLayoutId id="2147487419" r:id="rId3"/>
    <p:sldLayoutId id="2147487420" r:id="rId4"/>
    <p:sldLayoutId id="2147487421" r:id="rId5"/>
    <p:sldLayoutId id="2147487422" r:id="rId6"/>
    <p:sldLayoutId id="2147487423" r:id="rId7"/>
    <p:sldLayoutId id="2147487424" r:id="rId8"/>
    <p:sldLayoutId id="2147487425" r:id="rId9"/>
    <p:sldLayoutId id="2147487426" r:id="rId10"/>
    <p:sldLayoutId id="214748742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f.org/documents/GFD.20.p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10.wmf"/><Relationship Id="rId3" Type="http://schemas.openxmlformats.org/officeDocument/2006/relationships/notesSlide" Target="../notesSlides/notesSlide39.xml"/><Relationship Id="rId21" Type="http://schemas.openxmlformats.org/officeDocument/2006/relationships/oleObject" Target="../embeddings/oleObject24.bin"/><Relationship Id="rId7" Type="http://schemas.openxmlformats.org/officeDocument/2006/relationships/image" Target="../media/image8.wmf"/><Relationship Id="rId12" Type="http://schemas.openxmlformats.org/officeDocument/2006/relationships/oleObject" Target="../embeddings/oleObject18.bin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21.bin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3.wmf"/><Relationship Id="rId15" Type="http://schemas.openxmlformats.org/officeDocument/2006/relationships/image" Target="../media/image9.wmf"/><Relationship Id="rId23" Type="http://schemas.openxmlformats.org/officeDocument/2006/relationships/oleObject" Target="../embeddings/oleObject26.bin"/><Relationship Id="rId10" Type="http://schemas.openxmlformats.org/officeDocument/2006/relationships/oleObject" Target="../embeddings/oleObject16.bin"/><Relationship Id="rId19" Type="http://schemas.openxmlformats.org/officeDocument/2006/relationships/oleObject" Target="../embeddings/oleObject23.bin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20.bin"/><Relationship Id="rId22" Type="http://schemas.openxmlformats.org/officeDocument/2006/relationships/oleObject" Target="../embeddings/oleObject25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250" y="1729775"/>
            <a:ext cx="8178800" cy="1470025"/>
          </a:xfrm>
        </p:spPr>
        <p:txBody>
          <a:bodyPr/>
          <a:lstStyle/>
          <a:p>
            <a:pPr algn="ctr"/>
            <a:r>
              <a:rPr lang="en-US" altLang="x-none" dirty="0">
                <a:ea typeface="ＭＳ Ｐゴシック" charset="-128"/>
              </a:rPr>
              <a:t>Network Applications: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TCP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Socket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Programming;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File Transfer Protocol</a:t>
            </a:r>
            <a:r>
              <a:rPr lang="zh-CN" altLang="en-US" dirty="0">
                <a:ea typeface="ＭＳ Ｐゴシック" charset="-128"/>
              </a:rPr>
              <a:t>； </a:t>
            </a:r>
            <a:r>
              <a:rPr lang="en-US" altLang="x-none" dirty="0">
                <a:ea typeface="ＭＳ Ｐゴシック" charset="-128"/>
              </a:rPr>
              <a:t>HTTP/1.0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55636-A2A2-A942-B24E-82076898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</a:t>
            </a:r>
            <a:r>
              <a:rPr lang="en-US" altLang="zh-CN" sz="2400" kern="0" dirty="0">
                <a:ea typeface="ＭＳ Ｐゴシック" charset="-128"/>
              </a:rPr>
              <a:t>2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10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04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22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2397A-A96D-5D43-BF05-F62EA116A4EA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OutputStream</a:t>
            </a:r>
          </a:p>
        </p:txBody>
      </p:sp>
      <p:sp>
        <p:nvSpPr>
          <p:cNvPr id="78850" name="Content Placeholder 3"/>
          <p:cNvSpPr>
            <a:spLocks noGrp="1"/>
          </p:cNvSpPr>
          <p:nvPr>
            <p:ph idx="1"/>
          </p:nvPr>
        </p:nvSpPr>
        <p:spPr>
          <a:xfrm>
            <a:off x="533400" y="1479550"/>
            <a:ext cx="7772400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OutputStream</a:t>
            </a: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void write(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b)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write(byte[] data,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flush(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7885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7D381A6-E9AD-5044-A2FC-46D2991760A1}" type="slidenum">
              <a:rPr lang="en-US" altLang="x-none" sz="1400">
                <a:solidFill>
                  <a:srgbClr val="000000"/>
                </a:solidFill>
              </a:rPr>
              <a:pPr/>
              <a:t>10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58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InputStream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public abstract class </a:t>
            </a:r>
            <a:r>
              <a:rPr lang="en-US" altLang="x-none" sz="2000" dirty="0" err="1">
                <a:ea typeface="ＭＳ Ｐゴシック" charset="-128"/>
              </a:rPr>
              <a:t>InputStream</a:t>
            </a:r>
            <a:br>
              <a:rPr lang="en-US" altLang="x-none" sz="2000" dirty="0">
                <a:ea typeface="ＭＳ Ｐゴシック" charset="-128"/>
              </a:rPr>
            </a:br>
            <a:endParaRPr lang="en-US" altLang="x-none" sz="20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abstract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read(byte[] input,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offset,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length)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long skip(long n)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 available(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r>
              <a:rPr lang="en-US" altLang="x-none" sz="1600" dirty="0">
                <a:ea typeface="ＭＳ Ｐゴシック" charset="-128"/>
              </a:rPr>
              <a:t> </a:t>
            </a:r>
            <a:br>
              <a:rPr lang="en-US" altLang="x-none" sz="1600" dirty="0">
                <a:ea typeface="ＭＳ Ｐゴシック" charset="-128"/>
              </a:rPr>
            </a:br>
            <a:endParaRPr lang="en-US" altLang="x-none" sz="1600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600" dirty="0">
                <a:ea typeface="ＭＳ Ｐゴシック" charset="-128"/>
              </a:rPr>
              <a:t>public void close( ) throws </a:t>
            </a:r>
            <a:r>
              <a:rPr lang="en-US" altLang="x-none" sz="1600" dirty="0" err="1">
                <a:ea typeface="ＭＳ Ｐゴシック" charset="-128"/>
              </a:rPr>
              <a:t>IOException</a:t>
            </a:r>
            <a:endParaRPr lang="en-US" altLang="x-none" sz="1600" dirty="0">
              <a:ea typeface="ＭＳ Ｐゴシック" charset="-128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4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(TCP), cont.</a:t>
            </a:r>
          </a:p>
        </p:txBody>
      </p:sp>
      <p:sp>
        <p:nvSpPr>
          <p:cNvPr id="82946" name="Rectangle 3"/>
          <p:cNvSpPr>
            <a:spLocks noChangeArrowheads="1"/>
          </p:cNvSpPr>
          <p:nvPr/>
        </p:nvSpPr>
        <p:spPr bwMode="auto">
          <a:xfrm>
            <a:off x="2692400" y="1866900"/>
            <a:ext cx="64516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outToServer.writeBytes(sentence + '\n');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endParaRPr lang="en-US" altLang="x-none" sz="1800">
              <a:solidFill>
                <a:srgbClr val="000000"/>
              </a:solidFill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</a:rPr>
              <a:t>        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BufferedReader inFromServer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new BufferedReader(new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InputStreamReader(clientSocket.getInputStream()));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modifiedSentence = inFromServer.readLine();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System.out.println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("FROM SERVER: " + modifiedSentence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clientSocket.close();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     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1052513" y="3817938"/>
            <a:ext cx="14684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Read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from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82948" name="Group 12"/>
          <p:cNvGrpSpPr>
            <a:grpSpLocks/>
          </p:cNvGrpSpPr>
          <p:nvPr/>
        </p:nvGrpSpPr>
        <p:grpSpPr bwMode="auto">
          <a:xfrm>
            <a:off x="206375" y="2617788"/>
            <a:ext cx="2809875" cy="915987"/>
            <a:chOff x="114300" y="1849438"/>
            <a:chExt cx="2809875" cy="915987"/>
          </a:xfrm>
        </p:grpSpPr>
        <p:sp>
          <p:nvSpPr>
            <p:cNvPr id="82955" name="Text Box 4"/>
            <p:cNvSpPr txBox="1">
              <a:spLocks noChangeArrowheads="1"/>
            </p:cNvSpPr>
            <p:nvPr/>
          </p:nvSpPr>
          <p:spPr bwMode="auto">
            <a:xfrm>
              <a:off x="114300" y="1849438"/>
              <a:ext cx="239236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input stream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attached 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6" name="Freeform 7"/>
            <p:cNvSpPr>
              <a:spLocks/>
            </p:cNvSpPr>
            <p:nvPr/>
          </p:nvSpPr>
          <p:spPr bwMode="auto">
            <a:xfrm>
              <a:off x="2466975" y="1919288"/>
              <a:ext cx="114300" cy="790575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7" name="Line 8"/>
            <p:cNvSpPr>
              <a:spLocks noChangeShapeType="1"/>
            </p:cNvSpPr>
            <p:nvPr/>
          </p:nvSpPr>
          <p:spPr bwMode="auto">
            <a:xfrm flipV="1">
              <a:off x="2581275" y="2324100"/>
              <a:ext cx="342900" cy="14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2949" name="Group 13"/>
          <p:cNvGrpSpPr>
            <a:grpSpLocks/>
          </p:cNvGrpSpPr>
          <p:nvPr/>
        </p:nvGrpSpPr>
        <p:grpSpPr bwMode="auto">
          <a:xfrm>
            <a:off x="1249363" y="1711325"/>
            <a:ext cx="1455737" cy="641350"/>
            <a:chOff x="1487488" y="3321050"/>
            <a:chExt cx="1455737" cy="641350"/>
          </a:xfrm>
        </p:grpSpPr>
        <p:sp>
          <p:nvSpPr>
            <p:cNvPr id="82952" name="Text Box 5"/>
            <p:cNvSpPr txBox="1">
              <a:spLocks noChangeArrowheads="1"/>
            </p:cNvSpPr>
            <p:nvPr/>
          </p:nvSpPr>
          <p:spPr bwMode="auto">
            <a:xfrm>
              <a:off x="1487488" y="3321050"/>
              <a:ext cx="1173162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Send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82953" name="Freeform 9"/>
            <p:cNvSpPr>
              <a:spLocks/>
            </p:cNvSpPr>
            <p:nvPr/>
          </p:nvSpPr>
          <p:spPr bwMode="auto">
            <a:xfrm>
              <a:off x="2505075" y="3357563"/>
              <a:ext cx="123825" cy="5857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54" name="Line 10"/>
            <p:cNvSpPr>
              <a:spLocks noChangeShapeType="1"/>
            </p:cNvSpPr>
            <p:nvPr/>
          </p:nvSpPr>
          <p:spPr bwMode="auto">
            <a:xfrm flipV="1">
              <a:off x="2633663" y="3667125"/>
              <a:ext cx="309562" cy="1587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2950" name="Freeform 11"/>
          <p:cNvSpPr>
            <a:spLocks/>
          </p:cNvSpPr>
          <p:nvPr/>
        </p:nvSpPr>
        <p:spPr bwMode="auto">
          <a:xfrm>
            <a:off x="2395538" y="389413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951" name="Line 12"/>
          <p:cNvSpPr>
            <a:spLocks noChangeShapeType="1"/>
          </p:cNvSpPr>
          <p:nvPr/>
        </p:nvSpPr>
        <p:spPr bwMode="auto">
          <a:xfrm flipV="1">
            <a:off x="2533650" y="40036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374796A-8891-B443-A60C-77990D2A0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5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84994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350838" y="3249613"/>
            <a:ext cx="20224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welcoming socket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 port 6789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84996" name="Freeform 7"/>
          <p:cNvSpPr>
            <a:spLocks/>
          </p:cNvSpPr>
          <p:nvPr/>
        </p:nvSpPr>
        <p:spPr bwMode="auto">
          <a:xfrm>
            <a:off x="2247900" y="330993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4997" name="Line 8"/>
          <p:cNvSpPr>
            <a:spLocks noChangeShapeType="1"/>
          </p:cNvSpPr>
          <p:nvPr/>
        </p:nvSpPr>
        <p:spPr bwMode="auto">
          <a:xfrm>
            <a:off x="2419350" y="384333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84998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8499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Rectangle 1"/>
          <p:cNvSpPr>
            <a:spLocks noChangeArrowheads="1"/>
          </p:cNvSpPr>
          <p:nvPr/>
        </p:nvSpPr>
        <p:spPr bwMode="auto">
          <a:xfrm>
            <a:off x="2633663" y="4243388"/>
            <a:ext cx="6272212" cy="2370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AA32466-72CA-3940-8853-1EC2844710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77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8704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% on MAC</a:t>
            </a:r>
          </a:p>
          <a:p>
            <a:pPr marL="0" indent="0">
              <a:buFont typeface="ZapfDingbats" charset="0"/>
              <a:buNone/>
            </a:pPr>
            <a:r>
              <a:rPr lang="en-US" altLang="x-none" dirty="0">
                <a:ea typeface="ＭＳ Ｐゴシック" charset="-128"/>
              </a:rPr>
              <a:t>start </a:t>
            </a:r>
            <a:r>
              <a:rPr lang="en-US" altLang="x-none" dirty="0" err="1">
                <a:ea typeface="ＭＳ Ｐゴシック" charset="-128"/>
              </a:rPr>
              <a:t>TCPServer</a:t>
            </a: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r>
              <a:rPr lang="en-US" altLang="x-none" dirty="0" err="1">
                <a:ea typeface="ＭＳ Ｐゴシック" charset="-128"/>
              </a:rPr>
              <a:t>wireshark</a:t>
            </a:r>
            <a:r>
              <a:rPr lang="en-US" altLang="x-none" dirty="0">
                <a:ea typeface="ＭＳ Ｐゴシック" charset="-128"/>
              </a:rPr>
              <a:t> to capture our TCP traffic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tcp.srcport</a:t>
            </a:r>
            <a:r>
              <a:rPr lang="en-US" altLang="x-none" dirty="0">
                <a:ea typeface="ＭＳ Ｐゴシック" charset="-128"/>
              </a:rPr>
              <a:t>==6789 or </a:t>
            </a:r>
            <a:r>
              <a:rPr lang="en-US" altLang="x-none" dirty="0" err="1">
                <a:ea typeface="ＭＳ Ｐゴシック" charset="-128"/>
              </a:rPr>
              <a:t>tcp.dstport</a:t>
            </a:r>
            <a:r>
              <a:rPr lang="en-US" altLang="x-none" dirty="0">
                <a:ea typeface="ＭＳ Ｐゴシック" charset="-128"/>
              </a:rPr>
              <a:t>==6789</a:t>
            </a: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  <a:p>
            <a:pPr marL="0" indent="0">
              <a:buFont typeface="ZapfDingbats" charset="0"/>
              <a:buNone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8704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F04AF9-1CEC-3C40-BB6C-C5D2A8FC959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14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3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2"/>
          <p:cNvSpPr>
            <a:spLocks noChangeArrowheads="1"/>
          </p:cNvSpPr>
          <p:nvPr/>
        </p:nvSpPr>
        <p:spPr bwMode="auto">
          <a:xfrm>
            <a:off x="533400" y="109538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Under the Hood: After Welcome (Server) Socket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89090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1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9092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3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grpSp>
        <p:nvGrpSpPr>
          <p:cNvPr id="89094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8911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2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095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89096" name="Line 11"/>
          <p:cNvSpPr>
            <a:spLocks noChangeShapeType="1"/>
          </p:cNvSpPr>
          <p:nvPr/>
        </p:nvSpPr>
        <p:spPr bwMode="auto">
          <a:xfrm>
            <a:off x="3495675" y="3317875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097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89098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FF0000"/>
                </a:solidFill>
                <a:latin typeface="Comic Sans MS" charset="0"/>
              </a:rPr>
              <a:t>TCP</a:t>
            </a:r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 socket space</a:t>
            </a:r>
          </a:p>
        </p:txBody>
      </p:sp>
      <p:sp>
        <p:nvSpPr>
          <p:cNvPr id="89099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9100" name="Group 15"/>
          <p:cNvGrpSpPr>
            <a:grpSpLocks/>
          </p:cNvGrpSpPr>
          <p:nvPr/>
        </p:nvGrpSpPr>
        <p:grpSpPr bwMode="auto">
          <a:xfrm>
            <a:off x="901700" y="4745038"/>
            <a:ext cx="3057525" cy="979487"/>
            <a:chOff x="670" y="2989"/>
            <a:chExt cx="1783" cy="617"/>
          </a:xfrm>
        </p:grpSpPr>
        <p:sp>
          <p:nvSpPr>
            <p:cNvPr id="8911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116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1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89102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8911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100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89103" name="Group 22"/>
          <p:cNvGrpSpPr>
            <a:grpSpLocks/>
          </p:cNvGrpSpPr>
          <p:nvPr/>
        </p:nvGrpSpPr>
        <p:grpSpPr bwMode="auto">
          <a:xfrm>
            <a:off x="5189538" y="2238375"/>
            <a:ext cx="3082925" cy="914400"/>
            <a:chOff x="625" y="1436"/>
            <a:chExt cx="1786" cy="576"/>
          </a:xfrm>
        </p:grpSpPr>
        <p:sp>
          <p:nvSpPr>
            <p:cNvPr id="8911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8911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29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starting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89104" name="Line 25"/>
          <p:cNvSpPr>
            <a:spLocks noChangeShapeType="1"/>
          </p:cNvSpPr>
          <p:nvPr/>
        </p:nvSpPr>
        <p:spPr bwMode="auto">
          <a:xfrm flipV="1">
            <a:off x="1349375" y="2601913"/>
            <a:ext cx="249238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5" name="Text Box 26"/>
          <p:cNvSpPr txBox="1">
            <a:spLocks noChangeArrowheads="1"/>
          </p:cNvSpPr>
          <p:nvPr/>
        </p:nvSpPr>
        <p:spPr bwMode="auto">
          <a:xfrm>
            <a:off x="1008063" y="3457575"/>
            <a:ext cx="7080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addr</a:t>
            </a:r>
          </a:p>
        </p:txBody>
      </p:sp>
      <p:sp>
        <p:nvSpPr>
          <p:cNvPr id="89106" name="Text Box 27"/>
          <p:cNvSpPr txBox="1">
            <a:spLocks noChangeArrowheads="1"/>
          </p:cNvSpPr>
          <p:nvPr/>
        </p:nvSpPr>
        <p:spPr bwMode="auto">
          <a:xfrm>
            <a:off x="1514475" y="3297238"/>
            <a:ext cx="690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local port</a:t>
            </a:r>
          </a:p>
        </p:txBody>
      </p:sp>
      <p:sp>
        <p:nvSpPr>
          <p:cNvPr id="89107" name="Line 28"/>
          <p:cNvSpPr>
            <a:spLocks noChangeShapeType="1"/>
          </p:cNvSpPr>
          <p:nvPr/>
        </p:nvSpPr>
        <p:spPr bwMode="auto">
          <a:xfrm flipV="1">
            <a:off x="1828800" y="2601913"/>
            <a:ext cx="17463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8" name="Line 29"/>
          <p:cNvSpPr>
            <a:spLocks noChangeShapeType="1"/>
          </p:cNvSpPr>
          <p:nvPr/>
        </p:nvSpPr>
        <p:spPr bwMode="auto">
          <a:xfrm flipH="1" flipV="1">
            <a:off x="2168525" y="2614613"/>
            <a:ext cx="115888" cy="1179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09" name="Text Box 30"/>
          <p:cNvSpPr txBox="1">
            <a:spLocks noChangeArrowheads="1"/>
          </p:cNvSpPr>
          <p:nvPr/>
        </p:nvSpPr>
        <p:spPr bwMode="auto">
          <a:xfrm>
            <a:off x="1868488" y="3776663"/>
            <a:ext cx="8493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addr</a:t>
            </a:r>
          </a:p>
        </p:txBody>
      </p:sp>
      <p:sp>
        <p:nvSpPr>
          <p:cNvPr id="89110" name="Line 31"/>
          <p:cNvSpPr>
            <a:spLocks noChangeShapeType="1"/>
          </p:cNvSpPr>
          <p:nvPr/>
        </p:nvSpPr>
        <p:spPr bwMode="auto">
          <a:xfrm flipH="1" flipV="1">
            <a:off x="2295525" y="2582863"/>
            <a:ext cx="274638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9111" name="Text Box 32"/>
          <p:cNvSpPr txBox="1">
            <a:spLocks noChangeArrowheads="1"/>
          </p:cNvSpPr>
          <p:nvPr/>
        </p:nvSpPr>
        <p:spPr bwMode="auto">
          <a:xfrm>
            <a:off x="2293938" y="3536950"/>
            <a:ext cx="831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900">
                <a:solidFill>
                  <a:srgbClr val="000000"/>
                </a:solidFill>
                <a:latin typeface="Comic Sans MS" charset="0"/>
              </a:rPr>
              <a:t>remote port</a:t>
            </a:r>
          </a:p>
        </p:txBody>
      </p:sp>
      <p:sp>
        <p:nvSpPr>
          <p:cNvPr id="89112" name="Text Box 33"/>
          <p:cNvSpPr txBox="1">
            <a:spLocks noChangeArrowheads="1"/>
          </p:cNvSpPr>
          <p:nvPr/>
        </p:nvSpPr>
        <p:spPr bwMode="auto">
          <a:xfrm>
            <a:off x="760413" y="6191250"/>
            <a:ext cx="3227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dirty="0">
                <a:solidFill>
                  <a:srgbClr val="000000"/>
                </a:solidFill>
                <a:latin typeface="Comic Sans MS" charset="0"/>
              </a:rPr>
              <a:t>%netstat 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–p </a:t>
            </a:r>
            <a:r>
              <a:rPr lang="en-US" altLang="zh-CN" dirty="0" err="1">
                <a:solidFill>
                  <a:srgbClr val="000000"/>
                </a:solidFill>
                <a:latin typeface="Comic Sans MS" charset="0"/>
                <a:ea typeface="宋体" charset="-122"/>
              </a:rPr>
              <a:t>tcp</a:t>
            </a:r>
            <a:r>
              <a:rPr lang="en-US" altLang="zh-CN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 –n -a </a:t>
            </a:r>
            <a:endParaRPr lang="en-US" altLang="x-none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B60CA3C8-9CE0-B44C-BE40-3876A3219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15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65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After Client 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Initiates C</a:t>
            </a: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onnect</a:t>
            </a:r>
            <a:r>
              <a:rPr lang="en-US" altLang="zh-CN" sz="3600" u="sng" dirty="0">
                <a:solidFill>
                  <a:srgbClr val="3333CC"/>
                </a:solidFill>
                <a:latin typeface="+mj-lt"/>
                <a:ea typeface="宋体" charset="0"/>
                <a:cs typeface="宋体" charset="0"/>
              </a:rPr>
              <a:t>ion</a:t>
            </a:r>
            <a:endParaRPr lang="en-US" sz="3600" u="sng" dirty="0">
              <a:solidFill>
                <a:srgbClr val="3333CC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9113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114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1142" name="Group 7"/>
          <p:cNvGrpSpPr>
            <a:grpSpLocks/>
          </p:cNvGrpSpPr>
          <p:nvPr/>
        </p:nvGrpSpPr>
        <p:grpSpPr bwMode="auto">
          <a:xfrm>
            <a:off x="885825" y="2279650"/>
            <a:ext cx="3060700" cy="914400"/>
            <a:chOff x="625" y="1436"/>
            <a:chExt cx="1786" cy="576"/>
          </a:xfrm>
        </p:grpSpPr>
        <p:sp>
          <p:nvSpPr>
            <p:cNvPr id="91159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60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3" name="Text Box 10"/>
          <p:cNvSpPr txBox="1">
            <a:spLocks noChangeArrowheads="1"/>
          </p:cNvSpPr>
          <p:nvPr/>
        </p:nvSpPr>
        <p:spPr bwMode="auto">
          <a:xfrm>
            <a:off x="1828800" y="1616075"/>
            <a:ext cx="111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1144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1145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146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1147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1148" name="Group 15"/>
          <p:cNvGrpSpPr>
            <a:grpSpLocks/>
          </p:cNvGrpSpPr>
          <p:nvPr/>
        </p:nvGrpSpPr>
        <p:grpSpPr bwMode="auto">
          <a:xfrm>
            <a:off x="901700" y="4845050"/>
            <a:ext cx="3057525" cy="979488"/>
            <a:chOff x="670" y="2989"/>
            <a:chExt cx="1783" cy="617"/>
          </a:xfrm>
        </p:grpSpPr>
        <p:sp>
          <p:nvSpPr>
            <p:cNvPr id="91157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8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49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1150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1155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6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.*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1151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7" cy="576"/>
          </a:xfrm>
        </p:grpSpPr>
        <p:sp>
          <p:nvSpPr>
            <p:cNvPr id="91153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1154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198.69.10.10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3333CC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3333CC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3333CC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1152" name="Line 25"/>
          <p:cNvSpPr>
            <a:spLocks noChangeShapeType="1"/>
          </p:cNvSpPr>
          <p:nvPr/>
        </p:nvSpPr>
        <p:spPr bwMode="auto">
          <a:xfrm flipH="1">
            <a:off x="3970338" y="2732088"/>
            <a:ext cx="1193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74632" y="6161019"/>
            <a:ext cx="7799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ct val="20000"/>
              </a:spcBef>
              <a:buClr>
                <a:srgbClr val="3333CC"/>
              </a:buClr>
              <a:buSzPct val="85000"/>
            </a:pP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%ubun</a:t>
            </a:r>
            <a:r>
              <a:rPr lang="en-US" altLang="zh-CN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tu</a:t>
            </a: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 java </a:t>
            </a:r>
            <a:r>
              <a:rPr lang="en-US" altLang="x-none" sz="2800" kern="0" dirty="0" err="1">
                <a:solidFill>
                  <a:srgbClr val="000000"/>
                </a:solidFill>
                <a:latin typeface="Comic Sans MS"/>
                <a:cs typeface="ＭＳ Ｐゴシック" charset="0"/>
              </a:rPr>
              <a:t>TCPClient</a:t>
            </a:r>
            <a:r>
              <a:rPr lang="en-US" altLang="x-none" sz="2800" kern="0" dirty="0">
                <a:solidFill>
                  <a:srgbClr val="000000"/>
                </a:solidFill>
                <a:latin typeface="Comic Sans MS"/>
                <a:cs typeface="ＭＳ Ｐゴシック" charset="0"/>
              </a:rPr>
              <a:t> &lt;server&gt; 6789</a:t>
            </a:r>
          </a:p>
        </p:txBody>
      </p:sp>
    </p:spTree>
    <p:extLst>
      <p:ext uri="{BB962C8B-B14F-4D97-AF65-F5344CB8AC3E}">
        <p14:creationId xmlns:p14="http://schemas.microsoft.com/office/powerpoint/2010/main" val="4008844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Client Connection Handshake Done</a:t>
            </a:r>
          </a:p>
        </p:txBody>
      </p:sp>
      <p:sp>
        <p:nvSpPr>
          <p:cNvPr id="93186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7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3188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3190" name="Group 7"/>
          <p:cNvGrpSpPr>
            <a:grpSpLocks/>
          </p:cNvGrpSpPr>
          <p:nvPr/>
        </p:nvGrpSpPr>
        <p:grpSpPr bwMode="auto">
          <a:xfrm>
            <a:off x="885825" y="2279650"/>
            <a:ext cx="3060700" cy="1020763"/>
            <a:chOff x="625" y="1436"/>
            <a:chExt cx="1786" cy="612"/>
          </a:xfrm>
        </p:grpSpPr>
        <p:sp>
          <p:nvSpPr>
            <p:cNvPr id="93206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7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506" cy="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.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1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3192" name="Line 11"/>
          <p:cNvSpPr>
            <a:spLocks noChangeShapeType="1"/>
          </p:cNvSpPr>
          <p:nvPr/>
        </p:nvSpPr>
        <p:spPr bwMode="auto">
          <a:xfrm>
            <a:off x="2482850" y="3335338"/>
            <a:ext cx="12700" cy="127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3193" name="Rectangle 12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3194" name="Text Box 13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3195" name="Line 14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3196" name="Group 15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3204" name="Rectangle 16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5" name="Text Box 17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3197" name="Text Box 18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3198" name="Group 19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3202" name="Rectangle 20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3" name="Text Box 21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25,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3199" name="Group 22"/>
          <p:cNvGrpSpPr>
            <a:grpSpLocks/>
          </p:cNvGrpSpPr>
          <p:nvPr/>
        </p:nvGrpSpPr>
        <p:grpSpPr bwMode="auto">
          <a:xfrm>
            <a:off x="5189538" y="2238375"/>
            <a:ext cx="3194050" cy="914400"/>
            <a:chOff x="625" y="1436"/>
            <a:chExt cx="1818" cy="576"/>
          </a:xfrm>
        </p:grpSpPr>
        <p:sp>
          <p:nvSpPr>
            <p:cNvPr id="93200" name="Rectangle 23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3201" name="Text Box 24"/>
            <p:cNvSpPr txBox="1">
              <a:spLocks noChangeArrowheads="1"/>
            </p:cNvSpPr>
            <p:nvPr/>
          </p:nvSpPr>
          <p:spPr bwMode="auto">
            <a:xfrm>
              <a:off x="625" y="1445"/>
              <a:ext cx="181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32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CE0BAA-6892-5C4E-A169-3144DA3A60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17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3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ChangeArrowheads="1"/>
          </p:cNvSpPr>
          <p:nvPr/>
        </p:nvSpPr>
        <p:spPr bwMode="auto">
          <a:xfrm>
            <a:off x="533400" y="123825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3600" u="sng">
                <a:solidFill>
                  <a:srgbClr val="3333CC"/>
                </a:solidFill>
                <a:latin typeface="Comic Sans MS" charset="0"/>
              </a:rPr>
              <a:t>Example: Client Connection Handshake Done</a:t>
            </a:r>
          </a:p>
        </p:txBody>
      </p:sp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5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37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95238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95258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9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39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95240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5241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95242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5243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95256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7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95244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95245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95254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5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6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95252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3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95247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95250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95251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49300" y="6146800"/>
            <a:ext cx="7967663" cy="692150"/>
            <a:chOff x="749300" y="6146800"/>
            <a:chExt cx="7967663" cy="692150"/>
          </a:xfrm>
        </p:grpSpPr>
        <p:sp>
          <p:nvSpPr>
            <p:cNvPr id="95248" name="Text Box 27"/>
            <p:cNvSpPr txBox="1">
              <a:spLocks noChangeArrowheads="1"/>
            </p:cNvSpPr>
            <p:nvPr/>
          </p:nvSpPr>
          <p:spPr bwMode="auto">
            <a:xfrm>
              <a:off x="749300" y="6472238"/>
              <a:ext cx="52165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Packet sent to the socket with </a:t>
              </a:r>
              <a:r>
                <a:rPr lang="en-US" altLang="x-none">
                  <a:solidFill>
                    <a:srgbClr val="FF0000"/>
                  </a:solidFill>
                  <a:latin typeface="Comic Sans MS" charset="0"/>
                </a:rPr>
                <a:t>the best match</a:t>
              </a:r>
              <a:r>
                <a:rPr lang="en-US" altLang="x-none">
                  <a:solidFill>
                    <a:srgbClr val="000000"/>
                  </a:solidFill>
                  <a:latin typeface="Comic Sans MS" charset="0"/>
                </a:rPr>
                <a:t>!</a:t>
              </a:r>
            </a:p>
          </p:txBody>
        </p:sp>
        <p:sp>
          <p:nvSpPr>
            <p:cNvPr id="95249" name="Text Box 28"/>
            <p:cNvSpPr txBox="1">
              <a:spLocks noChangeArrowheads="1"/>
            </p:cNvSpPr>
            <p:nvPr/>
          </p:nvSpPr>
          <p:spPr bwMode="auto">
            <a:xfrm>
              <a:off x="758825" y="6146800"/>
              <a:ext cx="79581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Packet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demutiplexing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is based on (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dst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addr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800" dirty="0" err="1">
                  <a:solidFill>
                    <a:srgbClr val="000000"/>
                  </a:solidFill>
                  <a:latin typeface="Comic Sans MS" charset="0"/>
                </a:rPr>
                <a:t>src</a:t>
              </a:r>
              <a:r>
                <a:rPr lang="en-US" altLang="x-none" sz="1800" dirty="0">
                  <a:solidFill>
                    <a:srgbClr val="000000"/>
                  </a:solidFill>
                  <a:latin typeface="Comic Sans MS" charset="0"/>
                </a:rPr>
                <a:t> port)</a:t>
              </a:r>
            </a:p>
          </p:txBody>
        </p:sp>
      </p:grp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CC8A7B4-76DE-8A47-B110-0B5B4EC5A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18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Demo</a:t>
            </a:r>
          </a:p>
        </p:txBody>
      </p:sp>
      <p:sp>
        <p:nvSpPr>
          <p:cNvPr id="9728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What if more client connections than backlog allowed?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We continue to start java </a:t>
            </a:r>
            <a:r>
              <a:rPr lang="en-US" altLang="x-none" dirty="0" err="1">
                <a:ea typeface="ＭＳ Ｐゴシック" charset="-128"/>
              </a:rPr>
              <a:t>TCPClient</a:t>
            </a:r>
            <a:r>
              <a:rPr lang="en-US" altLang="x-none" dirty="0">
                <a:ea typeface="ＭＳ Ｐゴシック" charset="-128"/>
              </a:rPr>
              <a:t> </a:t>
            </a:r>
          </a:p>
        </p:txBody>
      </p:sp>
      <p:sp>
        <p:nvSpPr>
          <p:cNvPr id="9728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7F85FD1-EA2E-224A-BCA5-FCCE51B19D9D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19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4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dirty="0">
                <a:ea typeface="ＭＳ Ｐゴシック" charset="-128"/>
              </a:rPr>
              <a:t>HTTP/1.0</a:t>
            </a:r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endParaRPr lang="en-US" altLang="x-none" dirty="0"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65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>
                <a:ea typeface="ＭＳ Ｐゴシック" charset="-128"/>
              </a:rPr>
              <a:t>Example: Java server (TCP)</a:t>
            </a:r>
          </a:p>
        </p:txBody>
      </p:sp>
      <p:sp>
        <p:nvSpPr>
          <p:cNvPr id="99330" name="Rectangle 3"/>
          <p:cNvSpPr>
            <a:spLocks noChangeArrowheads="1"/>
          </p:cNvSpPr>
          <p:nvPr/>
        </p:nvSpPr>
        <p:spPr bwMode="auto">
          <a:xfrm>
            <a:off x="2565400" y="1309688"/>
            <a:ext cx="626268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java.io.*;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import java.net.*;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class TCPServer {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clientSentence;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String capitalizedSentence;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ServerSocket welcomeSocket = new ServerSocket(6789);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while(true) {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Socket connectionSocket = welcomeSocket.accept();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InputStreamReader(connectionSocket.getInputStream())); </a:t>
            </a:r>
          </a:p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9331" name="Text Box 5"/>
          <p:cNvSpPr txBox="1">
            <a:spLocks noChangeArrowheads="1"/>
          </p:cNvSpPr>
          <p:nvPr/>
        </p:nvSpPr>
        <p:spPr bwMode="auto">
          <a:xfrm>
            <a:off x="207963" y="4337050"/>
            <a:ext cx="22145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Wait, on welcoming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socket for contact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by 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9332" name="Freeform 9"/>
          <p:cNvSpPr>
            <a:spLocks/>
          </p:cNvSpPr>
          <p:nvPr/>
        </p:nvSpPr>
        <p:spPr bwMode="auto">
          <a:xfrm>
            <a:off x="2314575" y="4424363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9333" name="Line 10"/>
          <p:cNvSpPr>
            <a:spLocks noChangeShapeType="1"/>
          </p:cNvSpPr>
          <p:nvPr/>
        </p:nvSpPr>
        <p:spPr bwMode="auto">
          <a:xfrm>
            <a:off x="2452688" y="4864100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99334" name="Object 3"/>
          <p:cNvGraphicFramePr>
            <a:graphicFrameLocks noChangeAspect="1"/>
          </p:cNvGraphicFramePr>
          <p:nvPr/>
        </p:nvGraphicFramePr>
        <p:xfrm>
          <a:off x="5880100" y="234950"/>
          <a:ext cx="320833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7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9933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234950"/>
                        <a:ext cx="320833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Rectangle 1"/>
          <p:cNvSpPr>
            <a:spLocks noChangeArrowheads="1"/>
          </p:cNvSpPr>
          <p:nvPr/>
        </p:nvSpPr>
        <p:spPr bwMode="auto">
          <a:xfrm>
            <a:off x="2968625" y="5268913"/>
            <a:ext cx="5691188" cy="1325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006171E-4F12-4945-AF26-BE8B440B27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20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5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2"/>
          <p:cNvSpPr>
            <a:spLocks noChangeArrowheads="1"/>
          </p:cNvSpPr>
          <p:nvPr/>
        </p:nvSpPr>
        <p:spPr bwMode="auto">
          <a:xfrm>
            <a:off x="533400" y="239713"/>
            <a:ext cx="8053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600" u="sng" dirty="0">
                <a:solidFill>
                  <a:srgbClr val="3333CC"/>
                </a:solidFill>
                <a:latin typeface="+mj-lt"/>
                <a:ea typeface="ＭＳ Ｐゴシック" charset="0"/>
                <a:cs typeface="ＭＳ Ｐゴシック" charset="0"/>
              </a:rPr>
              <a:t>Example: Server accept()</a:t>
            </a:r>
          </a:p>
        </p:txBody>
      </p:sp>
      <p:sp>
        <p:nvSpPr>
          <p:cNvPr id="101378" name="Text Box 3"/>
          <p:cNvSpPr txBox="1">
            <a:spLocks noChangeArrowheads="1"/>
          </p:cNvSpPr>
          <p:nvPr/>
        </p:nvSpPr>
        <p:spPr bwMode="auto">
          <a:xfrm>
            <a:off x="1793875" y="1271588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6294438" y="1328738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793750" y="2117725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1" name="Text Box 6"/>
          <p:cNvSpPr txBox="1">
            <a:spLocks noChangeArrowheads="1"/>
          </p:cNvSpPr>
          <p:nvPr/>
        </p:nvSpPr>
        <p:spPr bwMode="auto">
          <a:xfrm>
            <a:off x="677863" y="1928813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grpSp>
        <p:nvGrpSpPr>
          <p:cNvPr id="101382" name="Group 7"/>
          <p:cNvGrpSpPr>
            <a:grpSpLocks/>
          </p:cNvGrpSpPr>
          <p:nvPr/>
        </p:nvGrpSpPr>
        <p:grpSpPr bwMode="auto">
          <a:xfrm>
            <a:off x="885825" y="2279650"/>
            <a:ext cx="3060700" cy="960438"/>
            <a:chOff x="625" y="1436"/>
            <a:chExt cx="1786" cy="576"/>
          </a:xfrm>
        </p:grpSpPr>
        <p:sp>
          <p:nvSpPr>
            <p:cNvPr id="101402" name="Rectangle 8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3" name="Text Box 9"/>
            <p:cNvSpPr txBox="1">
              <a:spLocks noChangeArrowheads="1"/>
            </p:cNvSpPr>
            <p:nvPr/>
          </p:nvSpPr>
          <p:spPr bwMode="auto">
            <a:xfrm>
              <a:off x="625" y="1445"/>
              <a:ext cx="111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 </a:t>
              </a:r>
              <a:b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</a:b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3" name="Text Box 10"/>
          <p:cNvSpPr txBox="1">
            <a:spLocks noChangeArrowheads="1"/>
          </p:cNvSpPr>
          <p:nvPr/>
        </p:nvSpPr>
        <p:spPr bwMode="auto">
          <a:xfrm>
            <a:off x="1827213" y="1616075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2.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5</a:t>
            </a:r>
            <a:br>
              <a:rPr lang="en-US" altLang="x-none" sz="12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128.36.2</a:t>
            </a:r>
            <a:r>
              <a:rPr lang="en-US" altLang="zh-CN" sz="1200">
                <a:solidFill>
                  <a:srgbClr val="000000"/>
                </a:solidFill>
                <a:latin typeface="Comic Sans MS" charset="0"/>
                <a:ea typeface="宋体" charset="-122"/>
              </a:rPr>
              <a:t>30</a:t>
            </a:r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.2</a:t>
            </a:r>
          </a:p>
        </p:txBody>
      </p:sp>
      <p:sp>
        <p:nvSpPr>
          <p:cNvPr id="101384" name="Rectangle 11"/>
          <p:cNvSpPr>
            <a:spLocks noChangeArrowheads="1"/>
          </p:cNvSpPr>
          <p:nvPr/>
        </p:nvSpPr>
        <p:spPr bwMode="auto">
          <a:xfrm>
            <a:off x="5099050" y="2114550"/>
            <a:ext cx="3259138" cy="388461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1385" name="Text Box 12"/>
          <p:cNvSpPr txBox="1">
            <a:spLocks noChangeArrowheads="1"/>
          </p:cNvSpPr>
          <p:nvPr/>
        </p:nvSpPr>
        <p:spPr bwMode="auto">
          <a:xfrm>
            <a:off x="4983163" y="1925638"/>
            <a:ext cx="1211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000">
                <a:solidFill>
                  <a:srgbClr val="000000"/>
                </a:solidFill>
                <a:latin typeface="Comic Sans MS" charset="0"/>
              </a:rPr>
              <a:t>TCP socket space</a:t>
            </a:r>
          </a:p>
        </p:txBody>
      </p:sp>
      <p:sp>
        <p:nvSpPr>
          <p:cNvPr id="101386" name="Line 13"/>
          <p:cNvSpPr>
            <a:spLocks noChangeShapeType="1"/>
          </p:cNvSpPr>
          <p:nvPr/>
        </p:nvSpPr>
        <p:spPr bwMode="auto">
          <a:xfrm>
            <a:off x="6800850" y="3482975"/>
            <a:ext cx="11113" cy="116205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01387" name="Group 14"/>
          <p:cNvGrpSpPr>
            <a:grpSpLocks/>
          </p:cNvGrpSpPr>
          <p:nvPr/>
        </p:nvGrpSpPr>
        <p:grpSpPr bwMode="auto">
          <a:xfrm>
            <a:off x="901700" y="4789488"/>
            <a:ext cx="3057525" cy="979487"/>
            <a:chOff x="670" y="2989"/>
            <a:chExt cx="1783" cy="617"/>
          </a:xfrm>
        </p:grpSpPr>
        <p:sp>
          <p:nvSpPr>
            <p:cNvPr id="101400" name="Rectangle 15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401" name="Text Box 16"/>
            <p:cNvSpPr txBox="1">
              <a:spLocks noChangeArrowheads="1"/>
            </p:cNvSpPr>
            <p:nvPr/>
          </p:nvSpPr>
          <p:spPr bwMode="auto">
            <a:xfrm>
              <a:off x="714" y="3032"/>
              <a:ext cx="109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88" name="Text Box 17"/>
          <p:cNvSpPr txBox="1">
            <a:spLocks noChangeArrowheads="1"/>
          </p:cNvSpPr>
          <p:nvPr/>
        </p:nvSpPr>
        <p:spPr bwMode="auto">
          <a:xfrm>
            <a:off x="6251575" y="1717675"/>
            <a:ext cx="1065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  <a:latin typeface="Comic Sans MS" charset="0"/>
              </a:rPr>
              <a:t>198.69.10.10</a:t>
            </a:r>
          </a:p>
        </p:txBody>
      </p:sp>
      <p:grpSp>
        <p:nvGrpSpPr>
          <p:cNvPr id="101389" name="Group 18"/>
          <p:cNvGrpSpPr>
            <a:grpSpLocks/>
          </p:cNvGrpSpPr>
          <p:nvPr/>
        </p:nvGrpSpPr>
        <p:grpSpPr bwMode="auto">
          <a:xfrm>
            <a:off x="5173663" y="4821238"/>
            <a:ext cx="3100387" cy="979487"/>
            <a:chOff x="670" y="2989"/>
            <a:chExt cx="1783" cy="617"/>
          </a:xfrm>
        </p:grpSpPr>
        <p:sp>
          <p:nvSpPr>
            <p:cNvPr id="101398" name="Rectangle 19"/>
            <p:cNvSpPr>
              <a:spLocks noChangeArrowheads="1"/>
            </p:cNvSpPr>
            <p:nvPr/>
          </p:nvSpPr>
          <p:spPr bwMode="auto">
            <a:xfrm>
              <a:off x="670" y="2989"/>
              <a:ext cx="1783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9" name="Text Box 20"/>
            <p:cNvSpPr txBox="1">
              <a:spLocks noChangeArrowheads="1"/>
            </p:cNvSpPr>
            <p:nvPr/>
          </p:nvSpPr>
          <p:spPr bwMode="auto">
            <a:xfrm>
              <a:off x="714" y="3032"/>
              <a:ext cx="10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listening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{*.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2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*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completed connection queue: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0" name="Group 21"/>
          <p:cNvGrpSpPr>
            <a:grpSpLocks/>
          </p:cNvGrpSpPr>
          <p:nvPr/>
        </p:nvGrpSpPr>
        <p:grpSpPr bwMode="auto">
          <a:xfrm>
            <a:off x="5189538" y="2238375"/>
            <a:ext cx="3187700" cy="914400"/>
            <a:chOff x="625" y="1436"/>
            <a:chExt cx="1847" cy="576"/>
          </a:xfrm>
        </p:grpSpPr>
        <p:sp>
          <p:nvSpPr>
            <p:cNvPr id="101396" name="Rectangle 22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7" name="Text Box 23"/>
            <p:cNvSpPr txBox="1">
              <a:spLocks noChangeArrowheads="1"/>
            </p:cNvSpPr>
            <p:nvPr/>
          </p:nvSpPr>
          <p:spPr bwMode="auto">
            <a:xfrm>
              <a:off x="625" y="1445"/>
              <a:ext cx="184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state: connected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address:  {198.69.10.10.</a:t>
              </a:r>
              <a:r>
                <a:rPr lang="en-US" altLang="x-none" sz="1000" b="1">
                  <a:solidFill>
                    <a:srgbClr val="000000"/>
                  </a:solidFill>
                  <a:latin typeface="Comic Sans MS" charset="0"/>
                </a:rPr>
                <a:t>1500, 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128.36.2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5</a:t>
              </a:r>
              <a:r>
                <a:rPr lang="en-US" altLang="zh-CN" sz="1000" b="1">
                  <a:solidFill>
                    <a:srgbClr val="000000"/>
                  </a:solidFill>
                  <a:latin typeface="Comic Sans MS" charset="0"/>
                  <a:ea typeface="宋体" charset="-122"/>
                </a:rPr>
                <a:t>:6789</a:t>
              </a:r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000000"/>
                  </a:solidFill>
                  <a:latin typeface="Comic Sans MS" charset="0"/>
                </a:rPr>
                <a:t>recvbuf:</a:t>
              </a:r>
            </a:p>
          </p:txBody>
        </p:sp>
      </p:grpSp>
      <p:grpSp>
        <p:nvGrpSpPr>
          <p:cNvPr id="101391" name="Group 24"/>
          <p:cNvGrpSpPr>
            <a:grpSpLocks/>
          </p:cNvGrpSpPr>
          <p:nvPr/>
        </p:nvGrpSpPr>
        <p:grpSpPr bwMode="auto">
          <a:xfrm>
            <a:off x="904875" y="3387725"/>
            <a:ext cx="3130550" cy="960438"/>
            <a:chOff x="625" y="1436"/>
            <a:chExt cx="1827" cy="576"/>
          </a:xfrm>
        </p:grpSpPr>
        <p:sp>
          <p:nvSpPr>
            <p:cNvPr id="101394" name="Rectangle 25"/>
            <p:cNvSpPr>
              <a:spLocks noChangeArrowheads="1"/>
            </p:cNvSpPr>
            <p:nvPr/>
          </p:nvSpPr>
          <p:spPr bwMode="auto">
            <a:xfrm>
              <a:off x="628" y="1436"/>
              <a:ext cx="1783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01395" name="Text Box 26"/>
            <p:cNvSpPr txBox="1">
              <a:spLocks noChangeArrowheads="1"/>
            </p:cNvSpPr>
            <p:nvPr/>
          </p:nvSpPr>
          <p:spPr bwMode="auto">
            <a:xfrm>
              <a:off x="625" y="1445"/>
              <a:ext cx="1827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state: 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established</a:t>
              </a:r>
              <a:endParaRPr lang="en-US" altLang="x-none" sz="1000">
                <a:solidFill>
                  <a:srgbClr val="FF0000"/>
                </a:solidFill>
                <a:latin typeface="Comic Sans MS" charset="0"/>
              </a:endParaRP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address:  {128.36.2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3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2.</a:t>
              </a:r>
              <a:r>
                <a:rPr lang="en-US" altLang="zh-CN" sz="1000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5:</a:t>
              </a:r>
              <a:r>
                <a:rPr lang="en-US" altLang="zh-CN" sz="1000" b="1">
                  <a:solidFill>
                    <a:srgbClr val="FF0000"/>
                  </a:solidFill>
                  <a:latin typeface="Comic Sans MS" charset="0"/>
                  <a:ea typeface="宋体" charset="-122"/>
                </a:rPr>
                <a:t>6789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, 198.69.10.10.</a:t>
              </a:r>
              <a:r>
                <a:rPr lang="en-US" altLang="x-none" sz="1000" b="1">
                  <a:solidFill>
                    <a:srgbClr val="FF0000"/>
                  </a:solidFill>
                  <a:latin typeface="Comic Sans MS" charset="0"/>
                </a:rPr>
                <a:t>1500</a:t>
              </a:r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}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sendbuf:</a:t>
              </a:r>
            </a:p>
            <a:p>
              <a:pPr algn="l"/>
              <a:r>
                <a:rPr lang="en-US" altLang="x-none" sz="1000">
                  <a:solidFill>
                    <a:srgbClr val="FF0000"/>
                  </a:solidFill>
                  <a:latin typeface="Comic Sans MS" charset="0"/>
                </a:rPr>
                <a:t>recvbuf:</a:t>
              </a:r>
            </a:p>
          </p:txBody>
        </p:sp>
      </p:grpSp>
      <p:sp>
        <p:nvSpPr>
          <p:cNvPr id="101392" name="Rectangle 1"/>
          <p:cNvSpPr>
            <a:spLocks noChangeArrowheads="1"/>
          </p:cNvSpPr>
          <p:nvPr/>
        </p:nvSpPr>
        <p:spPr bwMode="auto">
          <a:xfrm>
            <a:off x="0" y="1423988"/>
            <a:ext cx="1804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connectionSocket </a:t>
            </a:r>
            <a:endParaRPr lang="en-US" altLang="x-none" sz="1600"/>
          </a:p>
        </p:txBody>
      </p:sp>
      <p:cxnSp>
        <p:nvCxnSpPr>
          <p:cNvPr id="101393" name="Straight Arrow Connector 3"/>
          <p:cNvCxnSpPr>
            <a:cxnSpLocks noChangeShapeType="1"/>
            <a:endCxn id="101395" idx="1"/>
          </p:cNvCxnSpPr>
          <p:nvPr/>
        </p:nvCxnSpPr>
        <p:spPr bwMode="auto">
          <a:xfrm>
            <a:off x="374650" y="1717675"/>
            <a:ext cx="530225" cy="203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225CCDFE-EDC5-9B4C-AEE5-E2CD0B9ED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7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Processing</a:t>
            </a:r>
          </a:p>
        </p:txBody>
      </p:sp>
      <p:sp>
        <p:nvSpPr>
          <p:cNvPr id="103426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3427" name="Group 16"/>
          <p:cNvGrpSpPr>
            <a:grpSpLocks/>
          </p:cNvGrpSpPr>
          <p:nvPr/>
        </p:nvGrpSpPr>
        <p:grpSpPr bwMode="auto">
          <a:xfrm>
            <a:off x="573088" y="2554288"/>
            <a:ext cx="1804987" cy="641350"/>
            <a:chOff x="738188" y="2813939"/>
            <a:chExt cx="1804987" cy="641350"/>
          </a:xfrm>
        </p:grpSpPr>
        <p:sp>
          <p:nvSpPr>
            <p:cNvPr id="103432" name="Text Box 4"/>
            <p:cNvSpPr txBox="1">
              <a:spLocks noChangeArrowheads="1"/>
            </p:cNvSpPr>
            <p:nvPr/>
          </p:nvSpPr>
          <p:spPr bwMode="auto">
            <a:xfrm>
              <a:off x="738188" y="2813939"/>
              <a:ext cx="148272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Read in  line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from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3433" name="Freeform 6"/>
            <p:cNvSpPr>
              <a:spLocks/>
            </p:cNvSpPr>
            <p:nvPr/>
          </p:nvSpPr>
          <p:spPr bwMode="auto">
            <a:xfrm>
              <a:off x="2028825" y="2813939"/>
              <a:ext cx="161925" cy="533400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434" name="Line 7"/>
            <p:cNvSpPr>
              <a:spLocks noChangeShapeType="1"/>
            </p:cNvSpPr>
            <p:nvPr/>
          </p:nvSpPr>
          <p:spPr bwMode="auto">
            <a:xfrm flipV="1">
              <a:off x="2209800" y="3113976"/>
              <a:ext cx="333375" cy="476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3428" name="Text Box 6"/>
          <p:cNvSpPr txBox="1">
            <a:spLocks noChangeArrowheads="1"/>
          </p:cNvSpPr>
          <p:nvPr/>
        </p:nvSpPr>
        <p:spPr bwMode="auto">
          <a:xfrm>
            <a:off x="-92075" y="1500188"/>
            <a:ext cx="20939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input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stream, attached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3429" name="Freeform 11"/>
          <p:cNvSpPr>
            <a:spLocks/>
          </p:cNvSpPr>
          <p:nvPr/>
        </p:nvSpPr>
        <p:spPr bwMode="auto">
          <a:xfrm>
            <a:off x="1885950" y="1608138"/>
            <a:ext cx="152400" cy="7381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0" name="Line 12"/>
          <p:cNvSpPr>
            <a:spLocks noChangeShapeType="1"/>
          </p:cNvSpPr>
          <p:nvPr/>
        </p:nvSpPr>
        <p:spPr bwMode="auto">
          <a:xfrm flipV="1">
            <a:off x="2043113" y="1803400"/>
            <a:ext cx="6477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431" name="Rectangle 1"/>
          <p:cNvSpPr>
            <a:spLocks noChangeArrowheads="1"/>
          </p:cNvSpPr>
          <p:nvPr/>
        </p:nvSpPr>
        <p:spPr bwMode="auto">
          <a:xfrm>
            <a:off x="2662238" y="3641725"/>
            <a:ext cx="6105525" cy="127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2DE2BCA-B9FC-B544-9276-E48D608BD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22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59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80400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server (TCP): Output</a:t>
            </a:r>
          </a:p>
        </p:txBody>
      </p:sp>
      <p:sp>
        <p:nvSpPr>
          <p:cNvPr id="105474" name="Rectangle 3"/>
          <p:cNvSpPr>
            <a:spLocks noChangeArrowheads="1"/>
          </p:cNvSpPr>
          <p:nvPr/>
        </p:nvSpPr>
        <p:spPr bwMode="auto">
          <a:xfrm>
            <a:off x="1897063" y="1338263"/>
            <a:ext cx="6999287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en-US" altLang="x-none" sz="16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BufferedReader inFromClient = 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new BufferedReader(new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                        InputStreamReader(connectionSocket.getInputStream()));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clientSentence = inFromClient.readLine();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capitalizedSentence = clientSentence.toUpperCase() + '\n'; </a:t>
            </a: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br>
              <a:rPr lang="en-US" altLang="x-none" sz="1800">
                <a:solidFill>
                  <a:srgbClr val="000000"/>
                </a:solidFill>
                <a:latin typeface="Arial" charset="0"/>
              </a:rPr>
            </a:b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DataOutputStream  outToClient =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  new DataOutputStream</a:t>
            </a:r>
            <a:r>
              <a:rPr lang="en-US" altLang="x-none" sz="1600">
                <a:solidFill>
                  <a:srgbClr val="000000"/>
                </a:solidFill>
                <a:latin typeface="Arial" charset="0"/>
              </a:rPr>
              <a:t>(connectionSocket.getOutputStream());</a:t>
            </a:r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l"/>
            <a:endParaRPr lang="en-US" altLang="x-none" sz="180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   outToClient.writeBytes(capitalizedSentence);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    } </a:t>
            </a:r>
          </a:p>
          <a:p>
            <a:pPr algn="l"/>
            <a:r>
              <a:rPr lang="en-US" altLang="x-none" sz="1800">
                <a:solidFill>
                  <a:srgbClr val="000000"/>
                </a:solidFill>
                <a:latin typeface="Arial" charset="0"/>
              </a:rPr>
              <a:t>}</a:t>
            </a:r>
            <a:r>
              <a:rPr lang="en-US" altLang="x-none" sz="180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altLang="x-none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05475" name="Group 15"/>
          <p:cNvGrpSpPr>
            <a:grpSpLocks/>
          </p:cNvGrpSpPr>
          <p:nvPr/>
        </p:nvGrpSpPr>
        <p:grpSpPr bwMode="auto">
          <a:xfrm>
            <a:off x="0" y="3341688"/>
            <a:ext cx="2373313" cy="915987"/>
            <a:chOff x="127000" y="1735138"/>
            <a:chExt cx="2373313" cy="915987"/>
          </a:xfrm>
        </p:grpSpPr>
        <p:sp>
          <p:nvSpPr>
            <p:cNvPr id="105483" name="Text Box 5"/>
            <p:cNvSpPr txBox="1">
              <a:spLocks noChangeArrowheads="1"/>
            </p:cNvSpPr>
            <p:nvPr/>
          </p:nvSpPr>
          <p:spPr bwMode="auto">
            <a:xfrm>
              <a:off x="127000" y="1735138"/>
              <a:ext cx="2093913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Create output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stream, attached </a:t>
              </a:r>
            </a:p>
            <a:p>
              <a:pPr algn="r"/>
              <a:r>
                <a:rPr lang="en-US" altLang="x-none" sz="1800">
                  <a:solidFill>
                    <a:srgbClr val="3333CC"/>
                  </a:solidFill>
                  <a:latin typeface="Comic Sans MS" charset="0"/>
                </a:rPr>
                <a:t>to socket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05484" name="Freeform 8"/>
            <p:cNvSpPr>
              <a:spLocks/>
            </p:cNvSpPr>
            <p:nvPr/>
          </p:nvSpPr>
          <p:spPr bwMode="auto">
            <a:xfrm>
              <a:off x="2057400" y="1795463"/>
              <a:ext cx="133350" cy="814387"/>
            </a:xfrm>
            <a:custGeom>
              <a:avLst/>
              <a:gdLst>
                <a:gd name="T0" fmla="*/ 0 w 78"/>
                <a:gd name="T1" fmla="*/ 0 h 342"/>
                <a:gd name="T2" fmla="*/ 2147483647 w 78"/>
                <a:gd name="T3" fmla="*/ 0 h 342"/>
                <a:gd name="T4" fmla="*/ 2147483647 w 78"/>
                <a:gd name="T5" fmla="*/ 2147483647 h 342"/>
                <a:gd name="T6" fmla="*/ 2147483647 w 78"/>
                <a:gd name="T7" fmla="*/ 2147483647 h 3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42"/>
                <a:gd name="T14" fmla="*/ 78 w 78"/>
                <a:gd name="T15" fmla="*/ 342 h 3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42">
                  <a:moveTo>
                    <a:pt x="0" y="0"/>
                  </a:moveTo>
                  <a:lnTo>
                    <a:pt x="78" y="0"/>
                  </a:lnTo>
                  <a:lnTo>
                    <a:pt x="78" y="342"/>
                  </a:lnTo>
                  <a:lnTo>
                    <a:pt x="6" y="34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485" name="Line 9"/>
            <p:cNvSpPr>
              <a:spLocks noChangeShapeType="1"/>
            </p:cNvSpPr>
            <p:nvPr/>
          </p:nvSpPr>
          <p:spPr bwMode="auto">
            <a:xfrm flipV="1">
              <a:off x="2214563" y="2347913"/>
              <a:ext cx="285750" cy="1428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5476" name="Text Box 10"/>
          <p:cNvSpPr txBox="1">
            <a:spLocks noChangeArrowheads="1"/>
          </p:cNvSpPr>
          <p:nvPr/>
        </p:nvSpPr>
        <p:spPr bwMode="auto">
          <a:xfrm>
            <a:off x="344488" y="4521200"/>
            <a:ext cx="168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Write out line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77" name="Freeform 11"/>
          <p:cNvSpPr>
            <a:spLocks/>
          </p:cNvSpPr>
          <p:nvPr/>
        </p:nvSpPr>
        <p:spPr bwMode="auto">
          <a:xfrm>
            <a:off x="1863725" y="4576763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8" name="Line 12"/>
          <p:cNvSpPr>
            <a:spLocks noChangeShapeType="1"/>
          </p:cNvSpPr>
          <p:nvPr/>
        </p:nvSpPr>
        <p:spPr bwMode="auto">
          <a:xfrm flipV="1">
            <a:off x="2044700" y="476250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79" name="Text Box 13"/>
          <p:cNvSpPr txBox="1">
            <a:spLocks noChangeArrowheads="1"/>
          </p:cNvSpPr>
          <p:nvPr/>
        </p:nvSpPr>
        <p:spPr bwMode="auto">
          <a:xfrm>
            <a:off x="3209925" y="5654675"/>
            <a:ext cx="28781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End of while loop,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loop back and wait for</a:t>
            </a:r>
          </a:p>
          <a:p>
            <a:pPr algn="l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another client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05480" name="Freeform 14"/>
          <p:cNvSpPr>
            <a:spLocks/>
          </p:cNvSpPr>
          <p:nvPr/>
        </p:nvSpPr>
        <p:spPr bwMode="auto">
          <a:xfrm rot="10784139">
            <a:off x="3190875" y="5645150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1" name="Line 15"/>
          <p:cNvSpPr>
            <a:spLocks noChangeShapeType="1"/>
          </p:cNvSpPr>
          <p:nvPr/>
        </p:nvSpPr>
        <p:spPr bwMode="auto">
          <a:xfrm flipH="1" flipV="1">
            <a:off x="2543175" y="5318125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482" name="Rectangle 1"/>
          <p:cNvSpPr>
            <a:spLocks noChangeArrowheads="1"/>
          </p:cNvSpPr>
          <p:nvPr/>
        </p:nvSpPr>
        <p:spPr bwMode="auto">
          <a:xfrm>
            <a:off x="2325688" y="1636713"/>
            <a:ext cx="6578600" cy="1943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DD96D38-1023-6D49-8BC2-5B151D1DE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830F21-2FC2-4942-9A06-FA7892DC09D4}" type="slidenum">
              <a:rPr lang="en-US" altLang="x-none" sz="1400">
                <a:solidFill>
                  <a:srgbClr val="000000"/>
                </a:solidFill>
              </a:rPr>
              <a:pPr/>
              <a:t>23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533400" y="82550"/>
            <a:ext cx="7772400" cy="1144588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22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client requests arrive at a rate of lambda/second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</a:rPr>
                  <a:t>Assume that each request takes 1/</a:t>
                </a:r>
                <a14:m>
                  <m:oMath xmlns:m="http://schemas.openxmlformats.org/officeDocument/2006/math">
                    <m:r>
                      <a:rPr lang="en-US" altLang="x-non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x-none" dirty="0">
                    <a:ea typeface="ＭＳ Ｐゴシック" charset="-128"/>
                  </a:rPr>
                  <a:t> seconds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A basic question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x-none" dirty="0">
                    <a:ea typeface="ＭＳ Ｐゴシック" charset="-128"/>
                    <a:sym typeface="Symbol" charset="2"/>
                  </a:rPr>
                  <a:t>How big is the backlog (welcome queue)</a:t>
                </a:r>
                <a:endParaRPr lang="en-US" altLang="x-none" dirty="0"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1075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3575" y="6402388"/>
            <a:ext cx="2130425" cy="455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4" tIns="45647" rIns="91294" bIns="45647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3E5FF9A3-5D3E-ED48-9207-B0B2D3491746}" type="slidenum">
              <a:rPr lang="en-US" altLang="x-none" sz="1400">
                <a:solidFill>
                  <a:srgbClr val="000000"/>
                </a:solidFill>
              </a:rPr>
              <a:pPr eaLnBrk="1" hangingPunct="1"/>
              <a:t>24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07524" name="Rectangle 23"/>
          <p:cNvSpPr>
            <a:spLocks noChangeArrowheads="1"/>
          </p:cNvSpPr>
          <p:nvPr/>
        </p:nvSpPr>
        <p:spPr bwMode="auto">
          <a:xfrm>
            <a:off x="3429000" y="6096000"/>
            <a:ext cx="1371600" cy="3698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>
            <a:off x="4800600" y="6019800"/>
            <a:ext cx="6096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3594100" y="4953000"/>
            <a:ext cx="1206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charset="-122"/>
              </a:rPr>
              <a:t>Welcome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Socket </a:t>
            </a:r>
            <a:br>
              <a:rPr lang="en-US" altLang="zh-CN">
                <a:solidFill>
                  <a:srgbClr val="000000"/>
                </a:solidFill>
                <a:ea typeface="宋体" charset="-122"/>
              </a:rPr>
            </a:br>
            <a:r>
              <a:rPr lang="en-US" altLang="zh-CN">
                <a:solidFill>
                  <a:srgbClr val="000000"/>
                </a:solidFill>
                <a:ea typeface="宋体" charset="-122"/>
              </a:rPr>
              <a:t>Queue</a:t>
            </a: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107527" name="Right Arrow 7"/>
          <p:cNvSpPr>
            <a:spLocks noChangeArrowheads="1"/>
          </p:cNvSpPr>
          <p:nvPr/>
        </p:nvSpPr>
        <p:spPr bwMode="auto">
          <a:xfrm>
            <a:off x="26670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8" name="Right Arrow 8"/>
          <p:cNvSpPr>
            <a:spLocks noChangeArrowheads="1"/>
          </p:cNvSpPr>
          <p:nvPr/>
        </p:nvSpPr>
        <p:spPr bwMode="auto">
          <a:xfrm>
            <a:off x="5410200" y="609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3429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36576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38862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41148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43434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4572000" y="6096000"/>
            <a:ext cx="228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739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095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</p:txBody>
      </p:sp>
      <p:sp>
        <p:nvSpPr>
          <p:cNvPr id="109571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852C2F7-34F6-734D-8993-964870E3DB9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25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8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</a:t>
            </a:r>
          </a:p>
        </p:txBody>
      </p:sp>
      <p:sp>
        <p:nvSpPr>
          <p:cNvPr id="11161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Is there any interop issue in the sample program?</a:t>
            </a:r>
          </a:p>
          <a:p>
            <a:pPr lvl="1">
              <a:buFont typeface="Wingdings" pitchFamily="2" charset="2"/>
              <a:buChar char="q"/>
            </a:pPr>
            <a:r>
              <a:rPr lang="en-US" altLang="x-none" dirty="0" err="1">
                <a:ea typeface="ＭＳ Ｐゴシック" charset="-128"/>
              </a:rPr>
              <a:t>DataOutputStream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x-none" dirty="0" err="1">
                <a:ea typeface="ＭＳ Ｐゴシック" charset="-128"/>
              </a:rPr>
              <a:t>writeBytes</a:t>
            </a:r>
            <a:r>
              <a:rPr lang="en-US" altLang="x-none" dirty="0">
                <a:ea typeface="ＭＳ Ｐゴシック" charset="-128"/>
              </a:rPr>
              <a:t>(String) truncates</a:t>
            </a:r>
          </a:p>
          <a:p>
            <a:pPr lvl="3"/>
            <a:r>
              <a:rPr lang="en-US" altLang="x-none" sz="1600" dirty="0">
                <a:latin typeface="Comic Sans MS" charset="0"/>
                <a:ea typeface="ＭＳ Ｐゴシック" charset="-128"/>
              </a:rPr>
              <a:t>http://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docs.oracle.com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javase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/1.4.2/docs/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api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/java/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io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/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DataOutputStream.html#writeBytes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(</a:t>
            </a:r>
            <a:r>
              <a:rPr lang="en-US" altLang="x-none" sz="1600" dirty="0" err="1">
                <a:latin typeface="Comic Sans MS" charset="0"/>
                <a:ea typeface="ＭＳ Ｐゴシック" charset="-128"/>
              </a:rPr>
              <a:t>java.lang.String</a:t>
            </a:r>
            <a:r>
              <a:rPr lang="en-US" altLang="x-none" sz="1600" dirty="0">
                <a:latin typeface="Comic Sans MS" charset="0"/>
                <a:ea typeface="ＭＳ Ｐゴシック" charset="-128"/>
              </a:rPr>
              <a:t>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4B105AD-59DC-A942-8EE9-1E5AAACBA4EE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26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5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dirty="0"/>
              <a:t>Summary: Basic </a:t>
            </a:r>
            <a:r>
              <a:rPr lang="en-US"/>
              <a:t>Socket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They are relatively straightforward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UDP: </a:t>
            </a:r>
            <a:r>
              <a:rPr lang="en-US" dirty="0" err="1"/>
              <a:t>DatagramSocket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TCP: </a:t>
            </a:r>
            <a:r>
              <a:rPr lang="en-US" dirty="0" err="1"/>
              <a:t>ServerSocket</a:t>
            </a:r>
            <a:r>
              <a:rPr lang="en-US" dirty="0"/>
              <a:t>, Socket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main function of socket is multiplexing/</a:t>
            </a:r>
            <a:r>
              <a:rPr lang="en-US" dirty="0" err="1"/>
              <a:t>demultiplexing</a:t>
            </a:r>
            <a:r>
              <a:rPr lang="en-US" dirty="0"/>
              <a:t> to application processes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UDP uses (</a:t>
            </a:r>
            <a:r>
              <a:rPr lang="en-US" dirty="0" err="1"/>
              <a:t>dst</a:t>
            </a:r>
            <a:r>
              <a:rPr lang="en-US" dirty="0"/>
              <a:t> IP, port)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TCP uses (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src</a:t>
            </a:r>
            <a:r>
              <a:rPr lang="en-US" dirty="0"/>
              <a:t> port, </a:t>
            </a:r>
            <a:r>
              <a:rPr lang="en-US" dirty="0" err="1"/>
              <a:t>dst</a:t>
            </a:r>
            <a:r>
              <a:rPr lang="en-US" dirty="0"/>
              <a:t> IP, </a:t>
            </a:r>
            <a:r>
              <a:rPr lang="en-US" dirty="0" err="1"/>
              <a:t>dst</a:t>
            </a:r>
            <a:r>
              <a:rPr lang="en-US" dirty="0"/>
              <a:t> port)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Always pay attention to encoding/decoding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32D70-7B4D-0A49-99E8-04F1AB2CC91A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159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x-none" i="1" dirty="0">
                <a:solidFill>
                  <a:srgbClr val="C00000"/>
                </a:solidFill>
                <a:ea typeface="ＭＳ Ｐゴシック" charset="-128"/>
              </a:rPr>
              <a:t>File transfer (FTP) and extension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28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4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D5F44F2-4CC4-8C4E-9131-FCFA5DF3CADF}" type="slidenum">
              <a:rPr lang="en-US" altLang="x-none" sz="1400">
                <a:solidFill>
                  <a:srgbClr val="000000"/>
                </a:solidFill>
              </a:rPr>
              <a:pPr/>
              <a:t>29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FTP: the File Transfer Protocol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3705225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T</a:t>
            </a:r>
            <a:r>
              <a:rPr lang="en-US" altLang="x-none" sz="2000" dirty="0">
                <a:ea typeface="ＭＳ Ｐゴシック" charset="-128"/>
              </a:rPr>
              <a:t>ransfer file</a:t>
            </a:r>
            <a:r>
              <a:rPr lang="en-US" altLang="zh-CN" sz="2000" dirty="0">
                <a:ea typeface="宋体" charset="-122"/>
              </a:rPr>
              <a:t>s</a:t>
            </a:r>
            <a:r>
              <a:rPr lang="en-US" altLang="x-none" sz="2000" dirty="0">
                <a:ea typeface="ＭＳ Ｐゴシック" charset="-128"/>
              </a:rPr>
              <a:t> to/from remote hos</a:t>
            </a:r>
            <a:r>
              <a:rPr lang="en-US" altLang="zh-CN" sz="2000" dirty="0">
                <a:ea typeface="宋体" charset="-122"/>
              </a:rPr>
              <a:t>t</a:t>
            </a:r>
            <a:endParaRPr lang="en-US" altLang="x-none" sz="20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000" dirty="0">
                <a:ea typeface="宋体" charset="-122"/>
              </a:rPr>
              <a:t>C</a:t>
            </a:r>
            <a:r>
              <a:rPr lang="en-US" altLang="x-none" sz="2000" dirty="0">
                <a:ea typeface="ＭＳ Ｐゴシック" charset="-128"/>
              </a:rPr>
              <a:t>lient/server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client:</a:t>
            </a:r>
            <a:r>
              <a:rPr lang="en-US" altLang="x-none" sz="2000" dirty="0">
                <a:ea typeface="ＭＳ Ｐゴシック" charset="-128"/>
              </a:rPr>
              <a:t> side that initiates transfer (either to/from remote)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2000" i="1" dirty="0">
                <a:solidFill>
                  <a:schemeClr val="accent2"/>
                </a:solidFill>
                <a:ea typeface="ＭＳ Ｐゴシック" charset="-128"/>
              </a:rPr>
              <a:t>server:</a:t>
            </a:r>
            <a:r>
              <a:rPr lang="en-US" altLang="x-none" sz="2000" dirty="0">
                <a:ea typeface="ＭＳ Ｐゴシック" charset="-128"/>
              </a:rPr>
              <a:t> remote host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ftp: RFC 959</a:t>
            </a: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ftp server: port 21/20</a:t>
            </a:r>
            <a:r>
              <a:rPr lang="en-US" altLang="zh-CN" sz="2000" dirty="0">
                <a:ea typeface="宋体" charset="-122"/>
              </a:rPr>
              <a:t> (smtp 25, http 80)</a:t>
            </a:r>
            <a:endParaRPr lang="en-US" altLang="x-none" sz="2000" dirty="0">
              <a:ea typeface="ＭＳ Ｐゴシック" charset="-128"/>
            </a:endParaRPr>
          </a:p>
        </p:txBody>
      </p:sp>
      <p:graphicFrame>
        <p:nvGraphicFramePr>
          <p:cNvPr id="115716" name="Object 3"/>
          <p:cNvGraphicFramePr>
            <a:graphicFrameLocks noChangeAspect="1"/>
          </p:cNvGraphicFramePr>
          <p:nvPr/>
        </p:nvGraphicFramePr>
        <p:xfrm>
          <a:off x="3313113" y="1574800"/>
          <a:ext cx="77628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57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1574800"/>
                        <a:ext cx="776287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17" name="Group 6"/>
          <p:cNvGrpSpPr>
            <a:grpSpLocks/>
          </p:cNvGrpSpPr>
          <p:nvPr/>
        </p:nvGrpSpPr>
        <p:grpSpPr bwMode="auto">
          <a:xfrm>
            <a:off x="6764338" y="1412875"/>
            <a:ext cx="355600" cy="933450"/>
            <a:chOff x="4180" y="783"/>
            <a:chExt cx="150" cy="307"/>
          </a:xfrm>
        </p:grpSpPr>
        <p:sp>
          <p:nvSpPr>
            <p:cNvPr id="11574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5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5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5718" name="Line 15"/>
          <p:cNvSpPr>
            <a:spLocks noChangeShapeType="1"/>
          </p:cNvSpPr>
          <p:nvPr/>
        </p:nvSpPr>
        <p:spPr bwMode="auto">
          <a:xfrm>
            <a:off x="4352925" y="2190750"/>
            <a:ext cx="22098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Text Box 16"/>
          <p:cNvSpPr txBox="1">
            <a:spLocks noChangeArrowheads="1"/>
          </p:cNvSpPr>
          <p:nvPr/>
        </p:nvSpPr>
        <p:spPr bwMode="auto">
          <a:xfrm>
            <a:off x="4275138" y="1874838"/>
            <a:ext cx="240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file transfer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5720" name="Group 17"/>
          <p:cNvGrpSpPr>
            <a:grpSpLocks/>
          </p:cNvGrpSpPr>
          <p:nvPr/>
        </p:nvGrpSpPr>
        <p:grpSpPr bwMode="auto">
          <a:xfrm>
            <a:off x="6511925" y="1866900"/>
            <a:ext cx="800100" cy="828675"/>
            <a:chOff x="3898" y="1386"/>
            <a:chExt cx="504" cy="522"/>
          </a:xfrm>
        </p:grpSpPr>
        <p:sp>
          <p:nvSpPr>
            <p:cNvPr id="115747" name="Rectangle 1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8" name="Text Box 19"/>
            <p:cNvSpPr txBox="1">
              <a:spLocks noChangeArrowheads="1"/>
            </p:cNvSpPr>
            <p:nvPr/>
          </p:nvSpPr>
          <p:spPr bwMode="auto">
            <a:xfrm>
              <a:off x="3898" y="1463"/>
              <a:ext cx="50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1" name="Group 20"/>
          <p:cNvGrpSpPr>
            <a:grpSpLocks/>
          </p:cNvGrpSpPr>
          <p:nvPr/>
        </p:nvGrpSpPr>
        <p:grpSpPr bwMode="auto">
          <a:xfrm>
            <a:off x="2582863" y="1857375"/>
            <a:ext cx="1790700" cy="852488"/>
            <a:chOff x="1645" y="1326"/>
            <a:chExt cx="1128" cy="537"/>
          </a:xfrm>
        </p:grpSpPr>
        <p:sp>
          <p:nvSpPr>
            <p:cNvPr id="115743" name="Rectangle 21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4" name="Rectangle 22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45" name="Text Box 23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user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interface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46" name="Text Box 24"/>
            <p:cNvSpPr txBox="1">
              <a:spLocks noChangeArrowheads="1"/>
            </p:cNvSpPr>
            <p:nvPr/>
          </p:nvSpPr>
          <p:spPr bwMode="auto">
            <a:xfrm>
              <a:off x="2323" y="1403"/>
              <a:ext cx="45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15722" name="Group 25"/>
          <p:cNvGrpSpPr>
            <a:grpSpLocks/>
          </p:cNvGrpSpPr>
          <p:nvPr/>
        </p:nvGrpSpPr>
        <p:grpSpPr bwMode="auto">
          <a:xfrm>
            <a:off x="3219450" y="2695575"/>
            <a:ext cx="1674813" cy="712788"/>
            <a:chOff x="1812" y="1776"/>
            <a:chExt cx="1055" cy="449"/>
          </a:xfrm>
        </p:grpSpPr>
        <p:grpSp>
          <p:nvGrpSpPr>
            <p:cNvPr id="115735" name="Group 26"/>
            <p:cNvGrpSpPr>
              <a:grpSpLocks/>
            </p:cNvGrpSpPr>
            <p:nvPr/>
          </p:nvGrpSpPr>
          <p:grpSpPr bwMode="auto">
            <a:xfrm>
              <a:off x="1903" y="1845"/>
              <a:ext cx="316" cy="313"/>
              <a:chOff x="4939" y="1431"/>
              <a:chExt cx="316" cy="313"/>
            </a:xfrm>
          </p:grpSpPr>
          <p:sp>
            <p:nvSpPr>
              <p:cNvPr id="115738" name="Oval 27"/>
              <p:cNvSpPr>
                <a:spLocks noChangeArrowheads="1"/>
              </p:cNvSpPr>
              <p:nvPr/>
            </p:nvSpPr>
            <p:spPr bwMode="auto">
              <a:xfrm>
                <a:off x="4941" y="1663"/>
                <a:ext cx="310" cy="81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9" name="Rectangle 28"/>
              <p:cNvSpPr>
                <a:spLocks noChangeArrowheads="1"/>
              </p:cNvSpPr>
              <p:nvPr/>
            </p:nvSpPr>
            <p:spPr bwMode="auto">
              <a:xfrm>
                <a:off x="4942" y="1490"/>
                <a:ext cx="313" cy="21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0" name="Oval 29"/>
              <p:cNvSpPr>
                <a:spLocks noChangeArrowheads="1"/>
              </p:cNvSpPr>
              <p:nvPr/>
            </p:nvSpPr>
            <p:spPr bwMode="auto">
              <a:xfrm>
                <a:off x="4939" y="1431"/>
                <a:ext cx="313" cy="95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41" name="Line 30"/>
              <p:cNvSpPr>
                <a:spLocks noChangeShapeType="1"/>
              </p:cNvSpPr>
              <p:nvPr/>
            </p:nvSpPr>
            <p:spPr bwMode="auto">
              <a:xfrm>
                <a:off x="5251" y="1479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42" name="Line 31"/>
              <p:cNvSpPr>
                <a:spLocks noChangeShapeType="1"/>
              </p:cNvSpPr>
              <p:nvPr/>
            </p:nvSpPr>
            <p:spPr bwMode="auto">
              <a:xfrm flipH="1">
                <a:off x="4939" y="1483"/>
                <a:ext cx="1" cy="2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736" name="Text Box 32"/>
            <p:cNvSpPr txBox="1">
              <a:spLocks noChangeArrowheads="1"/>
            </p:cNvSpPr>
            <p:nvPr/>
          </p:nvSpPr>
          <p:spPr bwMode="auto">
            <a:xfrm>
              <a:off x="2189" y="1859"/>
              <a:ext cx="67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local file</a:t>
              </a:r>
            </a:p>
            <a:p>
              <a:pPr algn="l"/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system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5737" name="Line 33"/>
            <p:cNvSpPr>
              <a:spLocks noChangeShapeType="1"/>
            </p:cNvSpPr>
            <p:nvPr/>
          </p:nvSpPr>
          <p:spPr bwMode="auto">
            <a:xfrm>
              <a:off x="1812" y="1776"/>
              <a:ext cx="204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3" name="Line 34"/>
          <p:cNvSpPr>
            <a:spLocks noChangeShapeType="1"/>
          </p:cNvSpPr>
          <p:nvPr/>
        </p:nvSpPr>
        <p:spPr bwMode="auto">
          <a:xfrm flipH="1">
            <a:off x="3714750" y="2686050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5724" name="Group 35"/>
          <p:cNvGrpSpPr>
            <a:grpSpLocks/>
          </p:cNvGrpSpPr>
          <p:nvPr/>
        </p:nvGrpSpPr>
        <p:grpSpPr bwMode="auto">
          <a:xfrm>
            <a:off x="6659563" y="2824163"/>
            <a:ext cx="501650" cy="496887"/>
            <a:chOff x="4939" y="1431"/>
            <a:chExt cx="316" cy="313"/>
          </a:xfrm>
        </p:grpSpPr>
        <p:sp>
          <p:nvSpPr>
            <p:cNvPr id="115730" name="Oval 36"/>
            <p:cNvSpPr>
              <a:spLocks noChangeArrowheads="1"/>
            </p:cNvSpPr>
            <p:nvPr/>
          </p:nvSpPr>
          <p:spPr bwMode="auto">
            <a:xfrm>
              <a:off x="4941" y="1663"/>
              <a:ext cx="310" cy="8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1" name="Rectangle 37"/>
            <p:cNvSpPr>
              <a:spLocks noChangeArrowheads="1"/>
            </p:cNvSpPr>
            <p:nvPr/>
          </p:nvSpPr>
          <p:spPr bwMode="auto">
            <a:xfrm>
              <a:off x="4942" y="1490"/>
              <a:ext cx="313" cy="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2" name="Oval 38"/>
            <p:cNvSpPr>
              <a:spLocks noChangeArrowheads="1"/>
            </p:cNvSpPr>
            <p:nvPr/>
          </p:nvSpPr>
          <p:spPr bwMode="auto">
            <a:xfrm>
              <a:off x="4939" y="1431"/>
              <a:ext cx="313" cy="9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5733" name="Line 39"/>
            <p:cNvSpPr>
              <a:spLocks noChangeShapeType="1"/>
            </p:cNvSpPr>
            <p:nvPr/>
          </p:nvSpPr>
          <p:spPr bwMode="auto">
            <a:xfrm>
              <a:off x="5251" y="1479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34" name="Line 40"/>
            <p:cNvSpPr>
              <a:spLocks noChangeShapeType="1"/>
            </p:cNvSpPr>
            <p:nvPr/>
          </p:nvSpPr>
          <p:spPr bwMode="auto">
            <a:xfrm flipH="1">
              <a:off x="4939" y="1483"/>
              <a:ext cx="1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25" name="Text Box 41"/>
          <p:cNvSpPr txBox="1">
            <a:spLocks noChangeArrowheads="1"/>
          </p:cNvSpPr>
          <p:nvPr/>
        </p:nvSpPr>
        <p:spPr bwMode="auto">
          <a:xfrm>
            <a:off x="7161213" y="2789238"/>
            <a:ext cx="1457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remote file</a:t>
            </a:r>
          </a:p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system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6" name="Line 42"/>
          <p:cNvSpPr>
            <a:spLocks noChangeShapeType="1"/>
          </p:cNvSpPr>
          <p:nvPr/>
        </p:nvSpPr>
        <p:spPr bwMode="auto">
          <a:xfrm>
            <a:off x="6915150" y="26955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5727" name="Picture 43" descr="Al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90976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8" name="Text Box 44"/>
          <p:cNvSpPr txBox="1">
            <a:spLocks noChangeArrowheads="1"/>
          </p:cNvSpPr>
          <p:nvPr/>
        </p:nvSpPr>
        <p:spPr bwMode="auto">
          <a:xfrm>
            <a:off x="1379538" y="2617788"/>
            <a:ext cx="971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at host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5729" name="Line 45"/>
          <p:cNvSpPr>
            <a:spLocks noChangeShapeType="1"/>
          </p:cNvSpPr>
          <p:nvPr/>
        </p:nvSpPr>
        <p:spPr bwMode="auto">
          <a:xfrm>
            <a:off x="2028825" y="2305050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	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ＭＳ Ｐゴシック" charset="-128"/>
              </a:rPr>
              <a:t>Lab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</a:t>
            </a:r>
            <a:r>
              <a:rPr lang="en-US" altLang="x-none" dirty="0">
                <a:ea typeface="ＭＳ Ｐゴシック" charset="-128"/>
              </a:rPr>
              <a:t>ssignment </a:t>
            </a:r>
            <a:r>
              <a:rPr lang="en-US" altLang="zh-CN" dirty="0">
                <a:ea typeface="ＭＳ Ｐゴシック" charset="-128"/>
              </a:rPr>
              <a:t>2</a:t>
            </a:r>
            <a:r>
              <a:rPr lang="en-US" altLang="x-none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due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Oct.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13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0255BEF-5F6F-AD49-A621-63E1477D2E54}" type="slidenum">
              <a:rPr lang="en-US" altLang="x-none" sz="1400">
                <a:solidFill>
                  <a:srgbClr val="000000"/>
                </a:solidFill>
              </a:rPr>
              <a:pPr/>
              <a:t>3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DDD62C0-3012-D649-BACD-08A68449FE37}" type="slidenum">
              <a:rPr lang="en-US" altLang="x-none" sz="1400">
                <a:solidFill>
                  <a:srgbClr val="000000"/>
                </a:solidFill>
              </a:rPr>
              <a:pPr/>
              <a:t>30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3200" u="sng" dirty="0">
                <a:solidFill>
                  <a:srgbClr val="3333CC"/>
                </a:solidFill>
                <a:latin typeface="+mn-lt"/>
                <a:ea typeface="ＭＳ Ｐゴシック" charset="0"/>
                <a:cs typeface="ＭＳ Ｐゴシック" charset="0"/>
              </a:rPr>
              <a:t>FTP Commands, Responses</a:t>
            </a:r>
            <a:endParaRPr lang="en-US" sz="3600" u="sng" dirty="0">
              <a:solidFill>
                <a:srgbClr val="3333CC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533400" y="1600200"/>
            <a:ext cx="39703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  <a:defRPr/>
            </a:pPr>
            <a:r>
              <a:rPr lang="en-US" sz="18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Sample commands: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sent as ASCII text over control channel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username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 </a:t>
            </a:r>
            <a:r>
              <a:rPr lang="en-US" sz="2000" b="1" i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password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PWD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current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dir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shows server status</a:t>
            </a:r>
            <a:endParaRPr lang="en-US" sz="2000" b="1" i="1" dirty="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returns list of file in current directory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RETR filename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retrieves (gets) file</a:t>
            </a:r>
          </a:p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STOR filename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stores  file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u="sng" dirty="0">
                <a:solidFill>
                  <a:srgbClr val="FF0000"/>
                </a:solidFill>
              </a:rPr>
              <a:t>Sample return codes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dirty="0">
                <a:solidFill>
                  <a:srgbClr val="000000"/>
                </a:solidFill>
              </a:rPr>
              <a:t>status code and phrase</a:t>
            </a:r>
            <a:endParaRPr lang="en-US" altLang="x-none" dirty="0">
              <a:solidFill>
                <a:srgbClr val="000000"/>
              </a:solidFill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331 Username OK, password required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125 data connection already open; transfer starting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425 Can</a:t>
            </a:r>
            <a:r>
              <a:rPr lang="ja-JP" altLang="en-US" sz="20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US" altLang="ja-JP" sz="2000" b="1" dirty="0">
                <a:solidFill>
                  <a:srgbClr val="000000"/>
                </a:solidFill>
                <a:latin typeface="Courier New" charset="0"/>
              </a:rPr>
              <a:t>t open data connection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x-none" sz="2000" b="1" dirty="0">
                <a:solidFill>
                  <a:srgbClr val="000000"/>
                </a:solidFill>
                <a:latin typeface="Courier New" charset="0"/>
              </a:rPr>
              <a:t>452 Error writing file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5" grpId="0"/>
      <p:bldP spid="1392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6A696C-FB5A-4E49-B9D5-0603DB36D793}" type="slidenum">
              <a:rPr lang="en-US" altLang="x-none" sz="1400">
                <a:solidFill>
                  <a:srgbClr val="000000"/>
                </a:solidFill>
              </a:rPr>
              <a:pPr/>
              <a:t>31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FTP Protocol Design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What is the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simplest design of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data transfer?</a:t>
            </a:r>
          </a:p>
        </p:txBody>
      </p:sp>
      <p:graphicFrame>
        <p:nvGraphicFramePr>
          <p:cNvPr id="119812" name="Object 2"/>
          <p:cNvGraphicFramePr>
            <a:graphicFrameLocks noChangeAspect="1"/>
          </p:cNvGraphicFramePr>
          <p:nvPr/>
        </p:nvGraphicFramePr>
        <p:xfrm>
          <a:off x="4491038" y="320040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4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198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8" y="320040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3" name="Group 6"/>
          <p:cNvGrpSpPr>
            <a:grpSpLocks/>
          </p:cNvGrpSpPr>
          <p:nvPr/>
        </p:nvGrpSpPr>
        <p:grpSpPr bwMode="auto">
          <a:xfrm>
            <a:off x="7904163" y="2743200"/>
            <a:ext cx="387350" cy="1508125"/>
            <a:chOff x="4180" y="783"/>
            <a:chExt cx="150" cy="307"/>
          </a:xfrm>
        </p:grpSpPr>
        <p:sp>
          <p:nvSpPr>
            <p:cNvPr id="11982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2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3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1983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19814" name="Text Box 15"/>
          <p:cNvSpPr txBox="1">
            <a:spLocks noChangeArrowheads="1"/>
          </p:cNvSpPr>
          <p:nvPr/>
        </p:nvSpPr>
        <p:spPr bwMode="auto">
          <a:xfrm>
            <a:off x="4572000" y="154940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19815" name="Text Box 16"/>
          <p:cNvSpPr txBox="1">
            <a:spLocks noChangeArrowheads="1"/>
          </p:cNvSpPr>
          <p:nvPr/>
        </p:nvSpPr>
        <p:spPr bwMode="auto">
          <a:xfrm>
            <a:off x="7540625" y="156210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19816" name="Line 17"/>
          <p:cNvSpPr>
            <a:spLocks noChangeShapeType="1"/>
          </p:cNvSpPr>
          <p:nvPr/>
        </p:nvSpPr>
        <p:spPr bwMode="auto">
          <a:xfrm>
            <a:off x="5302250" y="313848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Text Box 19"/>
          <p:cNvSpPr txBox="1">
            <a:spLocks noChangeArrowheads="1"/>
          </p:cNvSpPr>
          <p:nvPr/>
        </p:nvSpPr>
        <p:spPr bwMode="auto">
          <a:xfrm>
            <a:off x="5364163" y="254476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19818" name="Group 4"/>
          <p:cNvGrpSpPr>
            <a:grpSpLocks/>
          </p:cNvGrpSpPr>
          <p:nvPr/>
        </p:nvGrpSpPr>
        <p:grpSpPr bwMode="auto">
          <a:xfrm>
            <a:off x="5294313" y="3632200"/>
            <a:ext cx="2562225" cy="393700"/>
            <a:chOff x="2892339" y="4249072"/>
            <a:chExt cx="2562225" cy="393700"/>
          </a:xfrm>
        </p:grpSpPr>
        <p:sp>
          <p:nvSpPr>
            <p:cNvPr id="119822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3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5353050" y="4767263"/>
            <a:ext cx="2597150" cy="338137"/>
            <a:chOff x="2951077" y="5384135"/>
            <a:chExt cx="2597150" cy="338835"/>
          </a:xfrm>
        </p:grpSpPr>
        <p:sp>
          <p:nvSpPr>
            <p:cNvPr id="119820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338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data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19821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725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C358BA8-5D6E-FD46-A024-89D5FA3D28F4}" type="slidenum">
              <a:rPr lang="en-US" altLang="x-none" sz="1400">
                <a:solidFill>
                  <a:srgbClr val="000000"/>
                </a:solidFill>
              </a:rPr>
              <a:pPr/>
              <a:t>32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FTP: </a:t>
            </a:r>
            <a:r>
              <a:rPr lang="en-US" altLang="zh-CN" sz="3200">
                <a:ea typeface="宋体" charset="-122"/>
              </a:rPr>
              <a:t>A Client-Server Application with </a:t>
            </a:r>
            <a:r>
              <a:rPr lang="en-US" altLang="x-none" sz="3200">
                <a:ea typeface="ＭＳ Ｐゴシック" charset="-128"/>
              </a:rPr>
              <a:t>Separate Control, Data Connections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1882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T</a:t>
            </a:r>
            <a:r>
              <a:rPr lang="en-US" altLang="x-none" sz="2400" dirty="0">
                <a:solidFill>
                  <a:srgbClr val="FF0000"/>
                </a:solidFill>
                <a:ea typeface="ＭＳ Ｐゴシック" charset="-128"/>
              </a:rPr>
              <a:t>wo</a:t>
            </a:r>
            <a:r>
              <a:rPr lang="en-US" altLang="x-none" sz="2400" dirty="0">
                <a:ea typeface="ＭＳ Ｐゴシック" charset="-128"/>
              </a:rPr>
              <a:t> types of TCP connections opened:</a:t>
            </a:r>
          </a:p>
          <a:p>
            <a:pPr>
              <a:lnSpc>
                <a:spcPct val="90000"/>
              </a:lnSpc>
            </a:pPr>
            <a:endParaRPr lang="en-US" altLang="x-none" sz="24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A control connection:</a:t>
            </a:r>
            <a:r>
              <a:rPr lang="en-US" altLang="x-none" dirty="0">
                <a:ea typeface="ＭＳ Ｐゴシック" charset="-128"/>
              </a:rPr>
              <a:t> exchange commands, responses between client, server.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  <a:ea typeface="ＭＳ Ｐゴシック" charset="-128"/>
              </a:rPr>
              <a:t>out of band control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-128"/>
              </a:rPr>
              <a:t>”</a:t>
            </a: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2">
              <a:lnSpc>
                <a:spcPct val="90000"/>
              </a:lnSpc>
              <a:buFontTx/>
              <a:buNone/>
            </a:pPr>
            <a:endParaRPr lang="en-US" altLang="ja-JP" sz="2400" dirty="0">
              <a:solidFill>
                <a:srgbClr val="FF0000"/>
              </a:solidFill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Data connections:</a:t>
            </a:r>
            <a:r>
              <a:rPr lang="en-US" altLang="x-none" dirty="0">
                <a:ea typeface="ＭＳ Ｐゴシック" charset="-128"/>
              </a:rPr>
              <a:t> each for file data to/from server</a:t>
            </a:r>
          </a:p>
        </p:txBody>
      </p:sp>
      <p:sp>
        <p:nvSpPr>
          <p:cNvPr id="154636" name="Text Box 5"/>
          <p:cNvSpPr txBox="1">
            <a:spLocks noChangeArrowheads="1"/>
          </p:cNvSpPr>
          <p:nvPr/>
        </p:nvSpPr>
        <p:spPr bwMode="auto">
          <a:xfrm>
            <a:off x="647700" y="5413375"/>
            <a:ext cx="752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Discussion: why does FTP separate control/data connections?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641350" y="6086475"/>
            <a:ext cx="509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2000">
                <a:solidFill>
                  <a:srgbClr val="000000"/>
                </a:solidFill>
                <a:latin typeface="Comic Sans MS" charset="0"/>
                <a:ea typeface="宋体" charset="-122"/>
              </a:rPr>
              <a:t>Q: How to create a new data connection?</a:t>
            </a:r>
            <a:endParaRPr lang="en-US" altLang="x-none" sz="20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6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0E48821-FAFD-7D4B-9DC3-67DACC49FC0B}" type="slidenum">
              <a:rPr lang="en-US" altLang="x-none" sz="1400">
                <a:solidFill>
                  <a:srgbClr val="000000"/>
                </a:solidFill>
              </a:rPr>
              <a:pPr/>
              <a:t>33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Traditional FTP: Client Specifies Port for Data Connection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123907" name="Object 2"/>
          <p:cNvGraphicFramePr>
            <a:graphicFrameLocks noChangeAspect="1"/>
          </p:cNvGraphicFramePr>
          <p:nvPr/>
        </p:nvGraphicFramePr>
        <p:xfrm>
          <a:off x="2065338" y="3165475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39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3165475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08" name="Group 6"/>
          <p:cNvGrpSpPr>
            <a:grpSpLocks/>
          </p:cNvGrpSpPr>
          <p:nvPr/>
        </p:nvGrpSpPr>
        <p:grpSpPr bwMode="auto">
          <a:xfrm>
            <a:off x="5478463" y="2708275"/>
            <a:ext cx="387350" cy="1508125"/>
            <a:chOff x="4180" y="783"/>
            <a:chExt cx="150" cy="307"/>
          </a:xfrm>
        </p:grpSpPr>
        <p:sp>
          <p:nvSpPr>
            <p:cNvPr id="123922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3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4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5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6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7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8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3929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3909" name="Text Box 15"/>
          <p:cNvSpPr txBox="1">
            <a:spLocks noChangeArrowheads="1"/>
          </p:cNvSpPr>
          <p:nvPr/>
        </p:nvSpPr>
        <p:spPr bwMode="auto">
          <a:xfrm>
            <a:off x="2146300" y="1514475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3910" name="Text Box 16"/>
          <p:cNvSpPr txBox="1">
            <a:spLocks noChangeArrowheads="1"/>
          </p:cNvSpPr>
          <p:nvPr/>
        </p:nvSpPr>
        <p:spPr bwMode="auto">
          <a:xfrm>
            <a:off x="5114925" y="1527175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3911" name="Line 17"/>
          <p:cNvSpPr>
            <a:spLocks noChangeShapeType="1"/>
          </p:cNvSpPr>
          <p:nvPr/>
        </p:nvSpPr>
        <p:spPr bwMode="auto">
          <a:xfrm>
            <a:off x="2876550" y="3103563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Text Box 19"/>
          <p:cNvSpPr txBox="1">
            <a:spLocks noChangeArrowheads="1"/>
          </p:cNvSpPr>
          <p:nvPr/>
        </p:nvSpPr>
        <p:spPr bwMode="auto">
          <a:xfrm>
            <a:off x="2938463" y="2509838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3913" name="Group 3"/>
          <p:cNvGrpSpPr>
            <a:grpSpLocks/>
          </p:cNvGrpSpPr>
          <p:nvPr/>
        </p:nvGrpSpPr>
        <p:grpSpPr bwMode="auto">
          <a:xfrm>
            <a:off x="2879725" y="3492500"/>
            <a:ext cx="2562225" cy="393700"/>
            <a:chOff x="2879639" y="3491835"/>
            <a:chExt cx="2562225" cy="393700"/>
          </a:xfrm>
        </p:grpSpPr>
        <p:sp>
          <p:nvSpPr>
            <p:cNvPr id="123920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1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4" name="Group 4"/>
          <p:cNvGrpSpPr>
            <a:grpSpLocks/>
          </p:cNvGrpSpPr>
          <p:nvPr/>
        </p:nvGrpSpPr>
        <p:grpSpPr bwMode="auto">
          <a:xfrm>
            <a:off x="2892425" y="4249738"/>
            <a:ext cx="2562225" cy="393700"/>
            <a:chOff x="2892339" y="4249072"/>
            <a:chExt cx="2562225" cy="393700"/>
          </a:xfrm>
        </p:grpSpPr>
        <p:sp>
          <p:nvSpPr>
            <p:cNvPr id="123918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9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3915" name="Group 5"/>
          <p:cNvGrpSpPr>
            <a:grpSpLocks/>
          </p:cNvGrpSpPr>
          <p:nvPr/>
        </p:nvGrpSpPr>
        <p:grpSpPr bwMode="auto">
          <a:xfrm>
            <a:off x="2951163" y="5384800"/>
            <a:ext cx="2597150" cy="1076325"/>
            <a:chOff x="2951077" y="5384135"/>
            <a:chExt cx="2597150" cy="1077218"/>
          </a:xfrm>
        </p:grpSpPr>
        <p:sp>
          <p:nvSpPr>
            <p:cNvPr id="123916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3917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96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ECB71C-FD18-0746-B83B-63E3128E5766}" type="slidenum">
              <a:rPr lang="en-US" altLang="x-none" sz="1400">
                <a:solidFill>
                  <a:srgbClr val="000000"/>
                </a:solidFill>
              </a:rPr>
              <a:pPr/>
              <a:t>34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 using telnet/nc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9" y="1582738"/>
            <a:ext cx="6871544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telnet for the control channel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telnet </a:t>
            </a:r>
            <a:r>
              <a:rPr lang="en-US" altLang="x-none" dirty="0" err="1">
                <a:ea typeface="ＭＳ Ｐゴシック" charset="-128"/>
              </a:rPr>
              <a:t>ftp.</a:t>
            </a:r>
            <a:r>
              <a:rPr lang="en-US" altLang="zh-CN" dirty="0" err="1">
                <a:ea typeface="ＭＳ Ｐゴシック" charset="-128"/>
              </a:rPr>
              <a:t>ietf</a:t>
            </a:r>
            <a:r>
              <a:rPr lang="en-US" altLang="x-none" dirty="0" err="1">
                <a:ea typeface="ＭＳ Ｐゴシック" charset="-128"/>
              </a:rPr>
              <a:t>.org</a:t>
            </a:r>
            <a:r>
              <a:rPr lang="en-US" altLang="x-none" dirty="0">
                <a:ea typeface="ＭＳ Ｐゴシック" charset="-128"/>
              </a:rPr>
              <a:t> 21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user </a:t>
            </a:r>
            <a:r>
              <a:rPr lang="en-US" altLang="zh-CN" dirty="0">
                <a:ea typeface="ＭＳ Ｐゴシック" charset="-128"/>
              </a:rPr>
              <a:t>anonymous</a:t>
            </a:r>
            <a:r>
              <a:rPr lang="zh-CN" altLang="en-US" dirty="0">
                <a:ea typeface="ＭＳ Ｐゴシック" charset="-128"/>
              </a:rPr>
              <a:t> </a:t>
            </a:r>
            <a:endParaRPr lang="en-US" altLang="zh-CN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pass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</a:rPr>
              <a:t>your_email</a:t>
            </a:r>
            <a:endParaRPr lang="en-US" altLang="x-none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port </a:t>
            </a:r>
            <a:r>
              <a:rPr lang="is-IS" altLang="x-none" dirty="0">
                <a:ea typeface="ＭＳ Ｐゴシック" charset="-128"/>
              </a:rPr>
              <a:t>10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90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61</a:t>
            </a:r>
            <a:r>
              <a:rPr lang="en-US" altLang="zh-CN" dirty="0">
                <a:ea typeface="ＭＳ Ｐゴシック" charset="-128"/>
              </a:rPr>
              <a:t>,</a:t>
            </a:r>
            <a:r>
              <a:rPr lang="is-IS" altLang="x-none" dirty="0">
                <a:ea typeface="ＭＳ Ｐゴシック" charset="-128"/>
              </a:rPr>
              <a:t>172,4,1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s-IS" altLang="x-none" dirty="0">
                <a:ea typeface="ＭＳ Ｐゴシック" charset="-128"/>
              </a:rPr>
              <a:t>list</a:t>
            </a:r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</a:t>
            </a: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(</a:t>
            </a:r>
            <a:r>
              <a:rPr lang="en-US" altLang="x-none" dirty="0" err="1">
                <a:ea typeface="ＭＳ Ｐゴシック" charset="-128"/>
              </a:rPr>
              <a:t>NetCat</a:t>
            </a:r>
            <a:r>
              <a:rPr lang="en-US" altLang="x-none" dirty="0">
                <a:ea typeface="ＭＳ Ｐゴシック" charset="-128"/>
              </a:rPr>
              <a:t>) to receive/send data with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ea typeface="ＭＳ Ｐゴシック" charset="-128"/>
              </a:rPr>
              <a:t>nc</a:t>
            </a:r>
            <a:r>
              <a:rPr lang="en-US" altLang="x-none" dirty="0">
                <a:ea typeface="ＭＳ Ｐゴシック" charset="-128"/>
              </a:rPr>
              <a:t> –v –l 1025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9B3C223-4FD3-C349-980E-474198027174}"/>
              </a:ext>
            </a:extLst>
          </p:cNvPr>
          <p:cNvSpPr/>
          <p:nvPr/>
        </p:nvSpPr>
        <p:spPr bwMode="auto">
          <a:xfrm rot="5400000">
            <a:off x="2871330" y="3141338"/>
            <a:ext cx="295116" cy="173964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E487C-7CFE-BF4A-86F8-875535ABC491}"/>
              </a:ext>
            </a:extLst>
          </p:cNvPr>
          <p:cNvSpPr txBox="1"/>
          <p:nvPr/>
        </p:nvSpPr>
        <p:spPr>
          <a:xfrm>
            <a:off x="2342262" y="4137326"/>
            <a:ext cx="135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client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IP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address</a:t>
            </a:r>
            <a:endParaRPr lang="en-US" sz="1800" dirty="0">
              <a:latin typeface="+mn-lt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46E2F7F-0A44-294D-9CBB-5836EAD1227C}"/>
              </a:ext>
            </a:extLst>
          </p:cNvPr>
          <p:cNvSpPr/>
          <p:nvPr/>
        </p:nvSpPr>
        <p:spPr bwMode="auto">
          <a:xfrm rot="5400000">
            <a:off x="4061794" y="3821678"/>
            <a:ext cx="273723" cy="376277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9723F-9270-5748-8705-E63DB756DA80}"/>
              </a:ext>
            </a:extLst>
          </p:cNvPr>
          <p:cNvSpPr txBox="1"/>
          <p:nvPr/>
        </p:nvSpPr>
        <p:spPr>
          <a:xfrm>
            <a:off x="3709579" y="4169833"/>
            <a:ext cx="978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port</a:t>
            </a:r>
            <a:r>
              <a:rPr lang="zh-CN" altLang="en-US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number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187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017FC9E-7F37-EA47-B80D-A7525EE920A0}" type="slidenum">
              <a:rPr lang="en-US" altLang="x-none" sz="1400">
                <a:solidFill>
                  <a:srgbClr val="000000"/>
                </a:solidFill>
              </a:rPr>
              <a:pPr/>
              <a:t>35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18475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Problem of the Client PORT Approach</a:t>
            </a:r>
            <a:endParaRPr lang="en-US" altLang="x-none" sz="3600"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Many Internet hosts are behind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NAT/firewalls </a:t>
            </a:r>
            <a:r>
              <a:rPr lang="en-US" altLang="x-none" dirty="0">
                <a:ea typeface="ＭＳ Ｐゴシック" charset="-128"/>
              </a:rPr>
              <a:t>that 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block connections initiated from outside</a:t>
            </a:r>
          </a:p>
        </p:txBody>
      </p:sp>
      <p:graphicFrame>
        <p:nvGraphicFramePr>
          <p:cNvPr id="128004" name="Object 2"/>
          <p:cNvGraphicFramePr>
            <a:graphicFrameLocks noChangeAspect="1"/>
          </p:cNvGraphicFramePr>
          <p:nvPr/>
        </p:nvGraphicFramePr>
        <p:xfrm>
          <a:off x="4559300" y="3244850"/>
          <a:ext cx="7810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2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1280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244850"/>
                        <a:ext cx="7810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05" name="Group 6"/>
          <p:cNvGrpSpPr>
            <a:grpSpLocks/>
          </p:cNvGrpSpPr>
          <p:nvPr/>
        </p:nvGrpSpPr>
        <p:grpSpPr bwMode="auto">
          <a:xfrm>
            <a:off x="7972425" y="2787650"/>
            <a:ext cx="387350" cy="1508125"/>
            <a:chOff x="4180" y="783"/>
            <a:chExt cx="150" cy="307"/>
          </a:xfrm>
        </p:grpSpPr>
        <p:sp>
          <p:nvSpPr>
            <p:cNvPr id="128019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0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1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2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3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4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5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28026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128006" name="Text Box 15"/>
          <p:cNvSpPr txBox="1">
            <a:spLocks noChangeArrowheads="1"/>
          </p:cNvSpPr>
          <p:nvPr/>
        </p:nvSpPr>
        <p:spPr bwMode="auto">
          <a:xfrm>
            <a:off x="4641850" y="1593850"/>
            <a:ext cx="84772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28007" name="Text Box 16"/>
          <p:cNvSpPr txBox="1">
            <a:spLocks noChangeArrowheads="1"/>
          </p:cNvSpPr>
          <p:nvPr/>
        </p:nvSpPr>
        <p:spPr bwMode="auto">
          <a:xfrm>
            <a:off x="7610475" y="1606550"/>
            <a:ext cx="955675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FTP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128008" name="Line 17"/>
          <p:cNvSpPr>
            <a:spLocks noChangeShapeType="1"/>
          </p:cNvSpPr>
          <p:nvPr/>
        </p:nvSpPr>
        <p:spPr bwMode="auto">
          <a:xfrm>
            <a:off x="5370513" y="3182938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Text Box 19"/>
          <p:cNvSpPr txBox="1">
            <a:spLocks noChangeArrowheads="1"/>
          </p:cNvSpPr>
          <p:nvPr/>
        </p:nvSpPr>
        <p:spPr bwMode="auto">
          <a:xfrm>
            <a:off x="5432425" y="2589213"/>
            <a:ext cx="2409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TCP control connection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port </a:t>
            </a:r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21</a:t>
            </a: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 at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128010" name="Group 19"/>
          <p:cNvGrpSpPr>
            <a:grpSpLocks/>
          </p:cNvGrpSpPr>
          <p:nvPr/>
        </p:nvGrpSpPr>
        <p:grpSpPr bwMode="auto">
          <a:xfrm>
            <a:off x="5373688" y="3571875"/>
            <a:ext cx="2562225" cy="393700"/>
            <a:chOff x="2879639" y="3491835"/>
            <a:chExt cx="2562225" cy="393700"/>
          </a:xfrm>
        </p:grpSpPr>
        <p:sp>
          <p:nvSpPr>
            <p:cNvPr id="128017" name="Line 18"/>
            <p:cNvSpPr>
              <a:spLocks noChangeShapeType="1"/>
            </p:cNvSpPr>
            <p:nvPr/>
          </p:nvSpPr>
          <p:spPr bwMode="auto">
            <a:xfrm flipV="1">
              <a:off x="2879639" y="386648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" name="Text Box 20"/>
            <p:cNvSpPr txBox="1">
              <a:spLocks noChangeArrowheads="1"/>
            </p:cNvSpPr>
            <p:nvPr/>
          </p:nvSpPr>
          <p:spPr bwMode="auto">
            <a:xfrm>
              <a:off x="3027277" y="34918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1" name="Group 22"/>
          <p:cNvGrpSpPr>
            <a:grpSpLocks/>
          </p:cNvGrpSpPr>
          <p:nvPr/>
        </p:nvGrpSpPr>
        <p:grpSpPr bwMode="auto">
          <a:xfrm>
            <a:off x="5386388" y="4329113"/>
            <a:ext cx="2562225" cy="393700"/>
            <a:chOff x="2892339" y="4249072"/>
            <a:chExt cx="2562225" cy="393700"/>
          </a:xfrm>
        </p:grpSpPr>
        <p:sp>
          <p:nvSpPr>
            <p:cNvPr id="128015" name="Line 18"/>
            <p:cNvSpPr>
              <a:spLocks noChangeShapeType="1"/>
            </p:cNvSpPr>
            <p:nvPr/>
          </p:nvSpPr>
          <p:spPr bwMode="auto">
            <a:xfrm flipV="1">
              <a:off x="2892339" y="462213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" name="Text Box 20"/>
            <p:cNvSpPr txBox="1">
              <a:spLocks noChangeArrowheads="1"/>
            </p:cNvSpPr>
            <p:nvPr/>
          </p:nvSpPr>
          <p:spPr bwMode="auto">
            <a:xfrm>
              <a:off x="3039977" y="424907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</p:grpSp>
      <p:grpSp>
        <p:nvGrpSpPr>
          <p:cNvPr id="128012" name="Group 25"/>
          <p:cNvGrpSpPr>
            <a:grpSpLocks/>
          </p:cNvGrpSpPr>
          <p:nvPr/>
        </p:nvGrpSpPr>
        <p:grpSpPr bwMode="auto">
          <a:xfrm>
            <a:off x="5445125" y="5464175"/>
            <a:ext cx="2597150" cy="1076325"/>
            <a:chOff x="2951077" y="5384135"/>
            <a:chExt cx="2597150" cy="1077218"/>
          </a:xfrm>
        </p:grpSpPr>
        <p:sp>
          <p:nvSpPr>
            <p:cNvPr id="128013" name="Text Box 20"/>
            <p:cNvSpPr txBox="1">
              <a:spLocks noChangeArrowheads="1"/>
            </p:cNvSpPr>
            <p:nvPr/>
          </p:nvSpPr>
          <p:spPr bwMode="auto">
            <a:xfrm>
              <a:off x="3138402" y="538413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28014" name="Line 17"/>
            <p:cNvSpPr>
              <a:spLocks noChangeShapeType="1"/>
            </p:cNvSpPr>
            <p:nvPr/>
          </p:nvSpPr>
          <p:spPr bwMode="auto">
            <a:xfrm>
              <a:off x="2951077" y="540794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A14A010-FA08-2C4F-95A1-FB01C471E7CB}" type="slidenum">
              <a:rPr lang="en-US" altLang="x-none" sz="1400">
                <a:solidFill>
                  <a:srgbClr val="000000"/>
                </a:solidFill>
              </a:rPr>
              <a:pPr/>
              <a:t>36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2563"/>
            <a:ext cx="82169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PASV: Server Specifies Data Port, Client Initiates Connection</a:t>
            </a:r>
            <a:endParaRPr lang="en-US" altLang="x-none">
              <a:ea typeface="ＭＳ Ｐゴシック" charset="-128"/>
            </a:endParaRPr>
          </a:p>
        </p:txBody>
      </p:sp>
      <p:grpSp>
        <p:nvGrpSpPr>
          <p:cNvPr id="130051" name="Group 2"/>
          <p:cNvGrpSpPr>
            <a:grpSpLocks/>
          </p:cNvGrpSpPr>
          <p:nvPr/>
        </p:nvGrpSpPr>
        <p:grpSpPr bwMode="auto">
          <a:xfrm>
            <a:off x="534988" y="1538288"/>
            <a:ext cx="4005262" cy="4945062"/>
            <a:chOff x="534401" y="1537608"/>
            <a:chExt cx="4005482" cy="4946425"/>
          </a:xfrm>
        </p:grpSpPr>
        <p:graphicFrame>
          <p:nvGraphicFramePr>
            <p:cNvPr id="13007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15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13007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7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8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8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9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7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7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7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0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3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8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8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0052" name="Group 27"/>
          <p:cNvGrpSpPr>
            <a:grpSpLocks/>
          </p:cNvGrpSpPr>
          <p:nvPr/>
        </p:nvGrpSpPr>
        <p:grpSpPr bwMode="auto">
          <a:xfrm>
            <a:off x="4826000" y="1543050"/>
            <a:ext cx="4005263" cy="4946650"/>
            <a:chOff x="534401" y="1537608"/>
            <a:chExt cx="4005482" cy="4946425"/>
          </a:xfrm>
        </p:grpSpPr>
        <p:graphicFrame>
          <p:nvGraphicFramePr>
            <p:cNvPr id="130055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16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13005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56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130067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8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69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0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1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2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3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74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0057" name="Text Box 15"/>
            <p:cNvSpPr txBox="1">
              <a:spLocks noChangeArrowheads="1"/>
            </p:cNvSpPr>
            <p:nvPr/>
          </p:nvSpPr>
          <p:spPr bwMode="auto">
            <a:xfrm>
              <a:off x="616049" y="153760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58" name="Text Box 16"/>
            <p:cNvSpPr txBox="1">
              <a:spLocks noChangeArrowheads="1"/>
            </p:cNvSpPr>
            <p:nvPr/>
          </p:nvSpPr>
          <p:spPr bwMode="auto">
            <a:xfrm>
              <a:off x="3584208" y="1549177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130059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0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1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2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3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4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65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file.dat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130066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053" name="Line 18"/>
          <p:cNvSpPr>
            <a:spLocks noChangeShapeType="1"/>
          </p:cNvSpPr>
          <p:nvPr/>
        </p:nvSpPr>
        <p:spPr bwMode="auto">
          <a:xfrm flipV="1">
            <a:off x="5634038" y="415925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Text Box 20"/>
          <p:cNvSpPr txBox="1">
            <a:spLocks noChangeArrowheads="1"/>
          </p:cNvSpPr>
          <p:nvPr/>
        </p:nvSpPr>
        <p:spPr bwMode="auto">
          <a:xfrm>
            <a:off x="5792788" y="383063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63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BE16C4A-BF61-2C47-B96A-5A659F9D7B0C}" type="slidenum">
              <a:rPr lang="en-US" altLang="x-none" sz="1400">
                <a:solidFill>
                  <a:srgbClr val="000000"/>
                </a:solidFill>
              </a:rPr>
              <a:pPr/>
              <a:t>37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Use Wireshark to capture FTP traffic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Using chrome to visit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sz="2000" dirty="0">
                <a:ea typeface="ＭＳ Ｐゴシック" charset="-128"/>
              </a:rPr>
              <a:t>ftp://</a:t>
            </a:r>
            <a:r>
              <a:rPr lang="en-US" altLang="x-none" sz="2000" dirty="0" err="1">
                <a:ea typeface="ＭＳ Ｐゴシック" charset="-128"/>
              </a:rPr>
              <a:t>ftp.freebsd.org</a:t>
            </a:r>
            <a:endParaRPr lang="en-US" altLang="x-none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012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38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FTP Extensions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582738"/>
            <a:ext cx="7458075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FTP with extensions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are being used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extensively in large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data set transfers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(e.g., LHC)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pic>
        <p:nvPicPr>
          <p:cNvPr id="1361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2" y="1473698"/>
            <a:ext cx="4064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932" y="4332785"/>
            <a:ext cx="4064000" cy="21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4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7ACEFD9-BD2B-0748-ADA3-E3B9BA390909}" type="slidenum">
              <a:rPr lang="en-US" altLang="x-none" sz="1400">
                <a:solidFill>
                  <a:srgbClr val="000000"/>
                </a:solidFill>
              </a:rPr>
              <a:pPr/>
              <a:t>39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ea typeface="ＭＳ Ｐゴシック" charset="-128"/>
              </a:rPr>
              <a:t>Data Transfer Structure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1" y="4984859"/>
            <a:ext cx="8279524" cy="1530241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See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 to FTP extensions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  <a:hlinkClick r:id="rId3"/>
              </a:rPr>
              <a:t>https://www.ogf.org/documents/GFD.20.pd</a:t>
            </a:r>
            <a:endParaRPr lang="en-US" altLang="x-none" sz="1800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x-none" sz="2000" dirty="0">
                <a:ea typeface="ＭＳ Ｐゴシック" charset="-128"/>
              </a:rPr>
              <a:t>Goal of </a:t>
            </a:r>
            <a:r>
              <a:rPr lang="en-US" altLang="x-none" sz="2000" dirty="0" err="1">
                <a:ea typeface="ＭＳ Ｐゴシック" charset="-128"/>
              </a:rPr>
              <a:t>GridFTP</a:t>
            </a:r>
            <a:r>
              <a:rPr lang="en-US" altLang="x-none" sz="2000" dirty="0">
                <a:ea typeface="ＭＳ Ｐゴシック" charset="-128"/>
              </a:rPr>
              <a:t>: allow parallel, high-throughput data transfer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sz="1800" dirty="0">
                <a:ea typeface="ＭＳ Ｐゴシック" charset="-128"/>
              </a:rPr>
              <a:t>Discussion: What features do we need to add to FTP to allow parallel transfers?</a:t>
            </a:r>
          </a:p>
          <a:p>
            <a:pPr lvl="1"/>
            <a:endParaRPr lang="en-US" altLang="x-none" sz="1800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59" y="1417947"/>
            <a:ext cx="6306207" cy="35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0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88313" cy="1143000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Recap: TCP Sockets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8788" y="1600200"/>
            <a:ext cx="7964487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TCP server socket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demux</a:t>
            </a:r>
            <a:r>
              <a:rPr lang="en-US" altLang="x-none" dirty="0">
                <a:ea typeface="ＭＳ Ｐゴシック" charset="-128"/>
              </a:rPr>
              <a:t> by 4-tuple: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source port number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 err="1">
                <a:solidFill>
                  <a:srgbClr val="FF0000"/>
                </a:solidFill>
                <a:ea typeface="ＭＳ Ｐゴシック" charset="-128"/>
              </a:rPr>
              <a:t>dest</a:t>
            </a:r>
            <a:r>
              <a:rPr lang="en-US" altLang="x-none" dirty="0">
                <a:solidFill>
                  <a:srgbClr val="FF0000"/>
                </a:solidFill>
                <a:ea typeface="ＭＳ Ｐゴシック" charset="-128"/>
              </a:rPr>
              <a:t> port number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4357688" y="1547813"/>
          <a:ext cx="4249737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1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1547813"/>
                        <a:ext cx="4249737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5BE8990-A40A-BE42-9DA3-CB72DABE2C4A}" type="slidenum">
              <a:rPr lang="en-US" altLang="x-none" sz="1400">
                <a:solidFill>
                  <a:srgbClr val="000000"/>
                </a:solidFill>
              </a:rPr>
              <a:pPr/>
              <a:t>40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3" y="238125"/>
            <a:ext cx="8382000" cy="1143000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FTP Evaluation</a:t>
            </a:r>
            <a:endParaRPr lang="en-US" altLang="x-none" sz="4400">
              <a:ea typeface="ＭＳ Ｐゴシック" charset="-128"/>
            </a:endParaRPr>
          </a:p>
        </p:txBody>
      </p:sp>
      <p:grpSp>
        <p:nvGrpSpPr>
          <p:cNvPr id="134147" name="Group 262"/>
          <p:cNvGrpSpPr>
            <a:grpSpLocks/>
          </p:cNvGrpSpPr>
          <p:nvPr/>
        </p:nvGrpSpPr>
        <p:grpSpPr bwMode="auto">
          <a:xfrm>
            <a:off x="4899025" y="1847850"/>
            <a:ext cx="3678238" cy="3670300"/>
            <a:chOff x="3092" y="1182"/>
            <a:chExt cx="2317" cy="2312"/>
          </a:xfrm>
        </p:grpSpPr>
        <p:sp>
          <p:nvSpPr>
            <p:cNvPr id="1074" name="Freeform 7"/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39 w 1292"/>
                <a:gd name="T1" fmla="*/ 3 h 1255"/>
                <a:gd name="T2" fmla="*/ 6 w 1292"/>
                <a:gd name="T3" fmla="*/ 14 h 1255"/>
                <a:gd name="T4" fmla="*/ 4 w 1292"/>
                <a:gd name="T5" fmla="*/ 46 h 1255"/>
                <a:gd name="T6" fmla="*/ 9 w 1292"/>
                <a:gd name="T7" fmla="*/ 73 h 1255"/>
                <a:gd name="T8" fmla="*/ 39 w 1292"/>
                <a:gd name="T9" fmla="*/ 76 h 1255"/>
                <a:gd name="T10" fmla="*/ 103 w 1292"/>
                <a:gd name="T11" fmla="*/ 99 h 1255"/>
                <a:gd name="T12" fmla="*/ 158 w 1292"/>
                <a:gd name="T13" fmla="*/ 109 h 1255"/>
                <a:gd name="T14" fmla="*/ 190 w 1292"/>
                <a:gd name="T15" fmla="*/ 90 h 1255"/>
                <a:gd name="T16" fmla="*/ 203 w 1292"/>
                <a:gd name="T17" fmla="*/ 39 h 1255"/>
                <a:gd name="T18" fmla="*/ 191 w 1292"/>
                <a:gd name="T19" fmla="*/ 18 h 1255"/>
                <a:gd name="T20" fmla="*/ 118 w 1292"/>
                <a:gd name="T21" fmla="*/ 10 h 1255"/>
                <a:gd name="T22" fmla="*/ 39 w 1292"/>
                <a:gd name="T23" fmla="*/ 3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5" name="Freeform 8"/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88 w 1340"/>
                <a:gd name="T1" fmla="*/ 3 h 1191"/>
                <a:gd name="T2" fmla="*/ 13 w 1340"/>
                <a:gd name="T3" fmla="*/ 5 h 1191"/>
                <a:gd name="T4" fmla="*/ 10 w 1340"/>
                <a:gd name="T5" fmla="*/ 35 h 1191"/>
                <a:gd name="T6" fmla="*/ 4 w 1340"/>
                <a:gd name="T7" fmla="*/ 63 h 1191"/>
                <a:gd name="T8" fmla="*/ 18 w 1340"/>
                <a:gd name="T9" fmla="*/ 76 h 1191"/>
                <a:gd name="T10" fmla="*/ 87 w 1340"/>
                <a:gd name="T11" fmla="*/ 76 h 1191"/>
                <a:gd name="T12" fmla="*/ 103 w 1340"/>
                <a:gd name="T13" fmla="*/ 99 h 1191"/>
                <a:gd name="T14" fmla="*/ 198 w 1340"/>
                <a:gd name="T15" fmla="*/ 95 h 1191"/>
                <a:gd name="T16" fmla="*/ 205 w 1340"/>
                <a:gd name="T17" fmla="*/ 50 h 1191"/>
                <a:gd name="T18" fmla="*/ 193 w 1340"/>
                <a:gd name="T19" fmla="*/ 30 h 1191"/>
                <a:gd name="T20" fmla="*/ 123 w 1340"/>
                <a:gd name="T21" fmla="*/ 25 h 1191"/>
                <a:gd name="T22" fmla="*/ 88 w 1340"/>
                <a:gd name="T23" fmla="*/ 3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76" name="Freeform 9"/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4 w 2135"/>
                <a:gd name="T1" fmla="*/ 57 h 1662"/>
                <a:gd name="T2" fmla="*/ 17 w 2135"/>
                <a:gd name="T3" fmla="*/ 7 h 1662"/>
                <a:gd name="T4" fmla="*/ 105 w 2135"/>
                <a:gd name="T5" fmla="*/ 17 h 1662"/>
                <a:gd name="T6" fmla="*/ 195 w 2135"/>
                <a:gd name="T7" fmla="*/ 8 h 1662"/>
                <a:gd name="T8" fmla="*/ 323 w 2135"/>
                <a:gd name="T9" fmla="*/ 36 h 1662"/>
                <a:gd name="T10" fmla="*/ 324 w 2135"/>
                <a:gd name="T11" fmla="*/ 102 h 1662"/>
                <a:gd name="T12" fmla="*/ 255 w 2135"/>
                <a:gd name="T13" fmla="*/ 141 h 1662"/>
                <a:gd name="T14" fmla="*/ 131 w 2135"/>
                <a:gd name="T15" fmla="*/ 135 h 1662"/>
                <a:gd name="T16" fmla="*/ 80 w 2135"/>
                <a:gd name="T17" fmla="*/ 113 h 1662"/>
                <a:gd name="T18" fmla="*/ 30 w 2135"/>
                <a:gd name="T19" fmla="*/ 95 h 1662"/>
                <a:gd name="T20" fmla="*/ 4 w 2135"/>
                <a:gd name="T21" fmla="*/ 5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80" name="Group 10"/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134394" name="Object 11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06" name="Clip" r:id="rId4" imgW="1307079" imgH="1083682" progId="MS_ClipArt_Gallery.2">
                      <p:embed/>
                    </p:oleObj>
                  </mc:Choice>
                  <mc:Fallback>
                    <p:oleObj name="Clip" r:id="rId4" imgW="1307079" imgH="1083682" progId="MS_ClipArt_Gallery.2">
                      <p:embed/>
                      <p:pic>
                        <p:nvPicPr>
                          <p:cNvPr id="134394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5" name="Object 12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07" name="Clip" r:id="rId6" imgW="682368" imgH="480541" progId="MS_ClipArt_Gallery.2">
                      <p:embed/>
                    </p:oleObj>
                  </mc:Choice>
                  <mc:Fallback>
                    <p:oleObj name="Clip" r:id="rId6" imgW="682368" imgH="480541" progId="MS_ClipArt_Gallery.2">
                      <p:embed/>
                      <p:pic>
                        <p:nvPicPr>
                          <p:cNvPr id="13439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8" name="Line 13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1" name="Group 14"/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134391" name="Object 15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08" name="Clip" r:id="rId8" imgW="1307079" imgH="1083682" progId="MS_ClipArt_Gallery.2">
                      <p:embed/>
                    </p:oleObj>
                  </mc:Choice>
                  <mc:Fallback>
                    <p:oleObj name="Clip" r:id="rId8" imgW="1307079" imgH="1083682" progId="MS_ClipArt_Gallery.2">
                      <p:embed/>
                      <p:pic>
                        <p:nvPicPr>
                          <p:cNvPr id="134391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92" name="Object 16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09" name="Clip" r:id="rId9" imgW="682368" imgH="480541" progId="MS_ClipArt_Gallery.2">
                      <p:embed/>
                    </p:oleObj>
                  </mc:Choice>
                  <mc:Fallback>
                    <p:oleObj name="Clip" r:id="rId9" imgW="682368" imgH="480541" progId="MS_ClipArt_Gallery.2">
                      <p:embed/>
                      <p:pic>
                        <p:nvPicPr>
                          <p:cNvPr id="134392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7" name="Line 17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2" name="Group 18"/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1274" name="Oval 19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5" name="Oval 20"/>
              <p:cNvSpPr>
                <a:spLocks noChangeArrowheads="1"/>
              </p:cNvSpPr>
              <p:nvPr/>
            </p:nvSpPr>
            <p:spPr bwMode="auto">
              <a:xfrm>
                <a:off x="3844" y="467"/>
                <a:ext cx="45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6" name="Oval 21"/>
              <p:cNvSpPr>
                <a:spLocks noChangeArrowheads="1"/>
              </p:cNvSpPr>
              <p:nvPr/>
            </p:nvSpPr>
            <p:spPr bwMode="auto">
              <a:xfrm>
                <a:off x="3845" y="526"/>
                <a:ext cx="48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3" name="Group 22"/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1266" name="AutoShape 23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7" name="Rectangle 24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8" name="Rectangle 25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9" name="AutoShape 26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0" name="Line 27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1" name="Line 28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2" name="Rectangle 29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73" name="Rectangle 30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84" name="Group 31"/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1263" name="Oval 32"/>
              <p:cNvSpPr>
                <a:spLocks noChangeArrowheads="1"/>
              </p:cNvSpPr>
              <p:nvPr/>
            </p:nvSpPr>
            <p:spPr bwMode="auto">
              <a:xfrm>
                <a:off x="3864" y="381"/>
                <a:ext cx="47" cy="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4" name="Oval 33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5" name="Oval 34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082" name="Line 35"/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3" name="Line 36"/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4" name="Line 37"/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5" name="Line 38"/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6" name="Line 39"/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87" name="Line 40"/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91" name="Group 41"/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1255" name="AutoShape 42"/>
              <p:cNvSpPr>
                <a:spLocks noChangeArrowheads="1"/>
              </p:cNvSpPr>
              <p:nvPr/>
            </p:nvSpPr>
            <p:spPr bwMode="auto">
              <a:xfrm>
                <a:off x="4180" y="1018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6" name="Rectangle 4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7" name="Rectangle 4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8" name="AutoShape 4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2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59" name="Line 4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0" name="Line 47"/>
              <p:cNvSpPr>
                <a:spLocks noChangeShapeType="1"/>
              </p:cNvSpPr>
              <p:nvPr/>
            </p:nvSpPr>
            <p:spPr bwMode="auto">
              <a:xfrm flipH="1">
                <a:off x="4275" y="1018"/>
                <a:ext cx="55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1" name="Rectangle 48"/>
              <p:cNvSpPr>
                <a:spLocks noChangeArrowheads="1"/>
              </p:cNvSpPr>
              <p:nvPr/>
            </p:nvSpPr>
            <p:spPr bwMode="auto">
              <a:xfrm>
                <a:off x="4192" y="883"/>
                <a:ext cx="64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62" name="Rectangle 4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9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92" name="Group 50"/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134360" name="Object 51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10" name="Clip" r:id="rId10" imgW="1307079" imgH="1083682" progId="MS_ClipArt_Gallery.2">
                      <p:embed/>
                    </p:oleObj>
                  </mc:Choice>
                  <mc:Fallback>
                    <p:oleObj name="Clip" r:id="rId10" imgW="1307079" imgH="1083682" progId="MS_ClipArt_Gallery.2">
                      <p:embed/>
                      <p:pic>
                        <p:nvPicPr>
                          <p:cNvPr id="13436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8" name="Line 52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aphicFrame>
            <p:nvGraphicFramePr>
              <p:cNvPr id="134362" name="Object 53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11" name="Clip" r:id="rId11" imgW="1307079" imgH="1083682" progId="MS_ClipArt_Gallery.2">
                      <p:embed/>
                    </p:oleObj>
                  </mc:Choice>
                  <mc:Fallback>
                    <p:oleObj name="Clip" r:id="rId11" imgW="1307079" imgH="1083682" progId="MS_ClipArt_Gallery.2">
                      <p:embed/>
                      <p:pic>
                        <p:nvPicPr>
                          <p:cNvPr id="134362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9" name="Line 54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64" name="Group 55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52" name="Oval 56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3" name="Oval 57"/>
                <p:cNvSpPr>
                  <a:spLocks noChangeArrowheads="1"/>
                </p:cNvSpPr>
                <p:nvPr/>
              </p:nvSpPr>
              <p:spPr bwMode="auto">
                <a:xfrm>
                  <a:off x="3844" y="464"/>
                  <a:ext cx="47" cy="4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54" name="Oval 58"/>
                <p:cNvSpPr>
                  <a:spLocks noChangeArrowheads="1"/>
                </p:cNvSpPr>
                <p:nvPr/>
              </p:nvSpPr>
              <p:spPr bwMode="auto">
                <a:xfrm>
                  <a:off x="3847" y="526"/>
                  <a:ext cx="51" cy="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51" name="Line 59"/>
              <p:cNvSpPr>
                <a:spLocks noChangeShapeType="1"/>
              </p:cNvSpPr>
              <p:nvPr/>
            </p:nvSpPr>
            <p:spPr bwMode="auto">
              <a:xfrm>
                <a:off x="3653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aphicFrame>
          <p:nvGraphicFramePr>
            <p:cNvPr id="134193" name="Object 60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212" name="Clip" r:id="rId12" imgW="1307079" imgH="1083682" progId="MS_ClipArt_Gallery.2">
                    <p:embed/>
                  </p:oleObj>
                </mc:Choice>
                <mc:Fallback>
                  <p:oleObj name="Clip" r:id="rId12" imgW="1307079" imgH="1083682" progId="MS_ClipArt_Gallery.2">
                    <p:embed/>
                    <p:pic>
                      <p:nvPicPr>
                        <p:cNvPr id="134193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194" name="Object 61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213" name="Clip" r:id="rId13" imgW="1307079" imgH="1083682" progId="MS_ClipArt_Gallery.2">
                    <p:embed/>
                  </p:oleObj>
                </mc:Choice>
                <mc:Fallback>
                  <p:oleObj name="Clip" r:id="rId13" imgW="1307079" imgH="1083682" progId="MS_ClipArt_Gallery.2">
                    <p:embed/>
                    <p:pic>
                      <p:nvPicPr>
                        <p:cNvPr id="134194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0" name="Oval 62"/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1" name="Oval 63"/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2" name="Oval 64"/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3" name="Line 65"/>
            <p:cNvSpPr>
              <a:spLocks noChangeShapeType="1"/>
            </p:cNvSpPr>
            <p:nvPr/>
          </p:nvSpPr>
          <p:spPr bwMode="auto">
            <a:xfrm rot="-5400000">
              <a:off x="4097" y="2843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4" name="Line 66"/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5" name="Line 67"/>
            <p:cNvSpPr>
              <a:spLocks noChangeShapeType="1"/>
            </p:cNvSpPr>
            <p:nvPr/>
          </p:nvSpPr>
          <p:spPr bwMode="auto">
            <a:xfrm rot="16200000" flipV="1">
              <a:off x="3921" y="2624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6" name="Line 68"/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7" name="Line 69"/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098" name="Line 70"/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aphicFrame>
          <p:nvGraphicFramePr>
            <p:cNvPr id="134204" name="Object 71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214" name="Clip" r:id="rId14" imgW="983255" imgH="1207724" progId="MS_ClipArt_Gallery.2">
                    <p:embed/>
                  </p:oleObj>
                </mc:Choice>
                <mc:Fallback>
                  <p:oleObj name="Clip" r:id="rId14" imgW="983255" imgH="1207724" progId="MS_ClipArt_Gallery.2">
                    <p:embed/>
                    <p:pic>
                      <p:nvPicPr>
                        <p:cNvPr id="134204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205" name="Object 72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215" name="Clip" r:id="rId16" imgW="983255" imgH="1207724" progId="MS_ClipArt_Gallery.2">
                    <p:embed/>
                  </p:oleObj>
                </mc:Choice>
                <mc:Fallback>
                  <p:oleObj name="Clip" r:id="rId16" imgW="983255" imgH="1207724" progId="MS_ClipArt_Gallery.2">
                    <p:embed/>
                    <p:pic>
                      <p:nvPicPr>
                        <p:cNvPr id="134205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9" name="Freeform 73"/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20 h 228"/>
                <a:gd name="T2" fmla="*/ 69 w 972"/>
                <a:gd name="T3" fmla="*/ 3 h 228"/>
                <a:gd name="T4" fmla="*/ 156 w 972"/>
                <a:gd name="T5" fmla="*/ 15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07" name="Group 74"/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134358" name="Object 75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16" name="Clip" r:id="rId17" imgW="826793" imgH="840481" progId="MS_ClipArt_Gallery.2">
                      <p:embed/>
                    </p:oleObj>
                  </mc:Choice>
                  <mc:Fallback>
                    <p:oleObj name="Clip" r:id="rId17" imgW="826793" imgH="840481" progId="MS_ClipArt_Gallery.2">
                      <p:embed/>
                      <p:pic>
                        <p:nvPicPr>
                          <p:cNvPr id="134358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9" name="Object 76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17" name="Clip" r:id="rId19" imgW="1268227" imgH="1200237" progId="MS_ClipArt_Gallery.2">
                      <p:embed/>
                    </p:oleObj>
                  </mc:Choice>
                  <mc:Fallback>
                    <p:oleObj name="Clip" r:id="rId19" imgW="1268227" imgH="1200237" progId="MS_ClipArt_Gallery.2">
                      <p:embed/>
                      <p:pic>
                        <p:nvPicPr>
                          <p:cNvPr id="134359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8" name="Group 77"/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134356" name="Object 7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18" name="Clip" r:id="rId21" imgW="826793" imgH="840481" progId="MS_ClipArt_Gallery.2">
                      <p:embed/>
                    </p:oleObj>
                  </mc:Choice>
                  <mc:Fallback>
                    <p:oleObj name="Clip" r:id="rId21" imgW="826793" imgH="840481" progId="MS_ClipArt_Gallery.2">
                      <p:embed/>
                      <p:pic>
                        <p:nvPicPr>
                          <p:cNvPr id="134356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357" name="Object 7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19" name="Clip" r:id="rId22" imgW="1268227" imgH="1200237" progId="MS_ClipArt_Gallery.2">
                      <p:embed/>
                    </p:oleObj>
                  </mc:Choice>
                  <mc:Fallback>
                    <p:oleObj name="Clip" r:id="rId22" imgW="1268227" imgH="1200237" progId="MS_ClipArt_Gallery.2">
                      <p:embed/>
                      <p:pic>
                        <p:nvPicPr>
                          <p:cNvPr id="134357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4209" name="Group 80"/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134354" name="Object 81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220" name="Clip" r:id="rId23" imgW="826793" imgH="840481" progId="MS_ClipArt_Gallery.2">
                      <p:embed/>
                    </p:oleObj>
                  </mc:Choice>
                  <mc:Fallback>
                    <p:oleObj name="Clip" r:id="rId23" imgW="826793" imgH="840481" progId="MS_ClipArt_Gallery.2">
                      <p:embed/>
                      <p:pic>
                        <p:nvPicPr>
                          <p:cNvPr id="134354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7" name="Rectangle 82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3" name="Line 83"/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11" name="Group 84"/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1239" name="AutoShape 8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0" name="Rectangle 8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1" name="Rectangle 8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2" name="AutoShape 8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3" name="Line 8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4" name="Line 9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5" name="Rectangle 9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46" name="Rectangle 92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212" name="Group 93"/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1231" name="AutoShape 9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2" name="Rectangle 9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71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3" name="Rectangle 9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4" name="AutoShape 9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5" name="Line 9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6" name="Line 9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7" name="Rectangle 10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38" name="Rectangle 101"/>
              <p:cNvSpPr>
                <a:spLocks noChangeArrowheads="1"/>
              </p:cNvSpPr>
              <p:nvPr/>
            </p:nvSpPr>
            <p:spPr bwMode="auto">
              <a:xfrm>
                <a:off x="4202" y="923"/>
                <a:ext cx="48" cy="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106" name="Line 102"/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7" name="Line 103"/>
            <p:cNvSpPr>
              <a:spLocks noChangeShapeType="1"/>
            </p:cNvSpPr>
            <p:nvPr/>
          </p:nvSpPr>
          <p:spPr bwMode="auto">
            <a:xfrm rot="-5400000">
              <a:off x="4934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8" name="Line 104"/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09" name="Line 105"/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0" name="Line 106"/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1" name="Line 107"/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2" name="Line 108"/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3" name="Line 109"/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4" name="Line 110"/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5" name="Line 111"/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6" name="Line 112"/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17" name="Line 113"/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25" name="Group 144"/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1218" name="Oval 145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19" name="Line 14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0" name="Line 14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1" name="Rectangle 14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22" name="Oval 14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30" name="Group 15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28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9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30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31" name="Group 15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25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6" name="Line 1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27" name="Line 157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6" name="Group 158"/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1205" name="Oval 15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6" name="Line 1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7" name="Line 1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8" name="Rectangle 1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209" name="Oval 1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17" name="Group 1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1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6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7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18" name="Group 1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12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3" name="Line 1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14" name="Line 17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7" name="Group 172"/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1192" name="Oval 17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3" name="Line 17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4" name="Line 17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5" name="Rectangle 17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96" name="Oval 17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304" name="Group 17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2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3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4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305" name="Group 18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9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0" name="Line 1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201" name="Line 18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8" name="Group 186"/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1179" name="Oval 187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0" name="Line 18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1" name="Line 18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2" name="Rectangle 19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83" name="Oval 19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91" name="Group 19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9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0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91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92" name="Group 19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6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7" name="Line 1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88" name="Line 199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29" name="Group 200"/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1166" name="Oval 201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7" name="Line 20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8" name="Line 20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69" name="Rectangle 20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70" name="Oval 20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78" name="Group 20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6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7" name="Line 208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8" name="Line 2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79" name="Group 21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3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4" name="Line 2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75" name="Line 213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0" name="Group 214"/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1153" name="Oval 21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4" name="Line 21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5" name="Line 21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6" name="Rectangle 21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57" name="Oval 21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4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65" name="Group 22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3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4" name="Line 2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5" name="Line 2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66" name="Group 22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60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1" name="Line 226"/>
                <p:cNvSpPr>
                  <a:spLocks noChangeShapeType="1"/>
                </p:cNvSpPr>
                <p:nvPr/>
              </p:nvSpPr>
              <p:spPr bwMode="auto">
                <a:xfrm>
                  <a:off x="2944" y="948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62" name="Line 2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1" name="Group 228"/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1140" name="Oval 22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1" name="Line 23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2" name="Line 23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3" name="Rectangle 23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44" name="Oval 23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52" name="Group 23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50" name="Line 2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1" name="Line 23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52" name="Line 2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53" name="Group 23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7" name="Line 23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8" name="Line 24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49" name="Line 24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4232" name="Group 242"/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1127" name="Oval 24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8" name="Line 24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29" name="Line 24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0" name="Rectangle 24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131" name="Oval 24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34239" name="Group 24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7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8" name="Line 25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9" name="Line 25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4240" name="Group 25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4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5" name="Line 2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136" name="Line 25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solidFill>
                      <a:srgbClr val="000000"/>
                    </a:solidFill>
                    <a:latin typeface="Comic Sans MS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126" name="Line 261"/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4148" name="Group 302"/>
          <p:cNvGrpSpPr>
            <a:grpSpLocks/>
          </p:cNvGrpSpPr>
          <p:nvPr/>
        </p:nvGrpSpPr>
        <p:grpSpPr bwMode="auto">
          <a:xfrm>
            <a:off x="4740275" y="1500188"/>
            <a:ext cx="3738563" cy="3725862"/>
            <a:chOff x="2986" y="945"/>
            <a:chExt cx="2355" cy="2347"/>
          </a:xfrm>
        </p:grpSpPr>
        <p:grpSp>
          <p:nvGrpSpPr>
            <p:cNvPr id="134161" name="Group 272"/>
            <p:cNvGrpSpPr>
              <a:grpSpLocks/>
            </p:cNvGrpSpPr>
            <p:nvPr/>
          </p:nvGrpSpPr>
          <p:grpSpPr bwMode="auto">
            <a:xfrm>
              <a:off x="2986" y="945"/>
              <a:ext cx="513" cy="541"/>
              <a:chOff x="2938" y="2925"/>
              <a:chExt cx="513" cy="541"/>
            </a:xfrm>
          </p:grpSpPr>
          <p:sp>
            <p:nvSpPr>
              <p:cNvPr id="1067" name="Rectangle 266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8" name="Rectangle 264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9" name="Rectangle 265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0" name="Text Box 263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Line 269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2" name="Line 270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73" name="Line 271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34162" name="Group 273"/>
            <p:cNvGrpSpPr>
              <a:grpSpLocks/>
            </p:cNvGrpSpPr>
            <p:nvPr/>
          </p:nvGrpSpPr>
          <p:grpSpPr bwMode="auto">
            <a:xfrm>
              <a:off x="4828" y="2751"/>
              <a:ext cx="513" cy="541"/>
              <a:chOff x="2938" y="2925"/>
              <a:chExt cx="513" cy="541"/>
            </a:xfrm>
          </p:grpSpPr>
          <p:sp>
            <p:nvSpPr>
              <p:cNvPr id="1060" name="Rectangle 274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1" name="Rectangle 275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2" name="Rectangle 276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3" name="Text Box 277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>
                    <a:solidFill>
                      <a:srgbClr val="FFFFFF"/>
                    </a:solidFill>
                  </a:rPr>
                  <a:t>application</a:t>
                </a:r>
                <a:endParaRPr lang="en-US" sz="100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transport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network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data link</a:t>
                </a:r>
              </a:p>
              <a:p>
                <a:pPr>
                  <a:defRPr/>
                </a:pPr>
                <a:r>
                  <a:rPr lang="en-US" sz="1000">
                    <a:solidFill>
                      <a:srgbClr val="000000"/>
                    </a:solidFill>
                  </a:rPr>
                  <a:t>physical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Line 278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5" name="Line 279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66" name="Line 280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34149" name="Group 303"/>
          <p:cNvGrpSpPr>
            <a:grpSpLocks/>
          </p:cNvGrpSpPr>
          <p:nvPr/>
        </p:nvGrpSpPr>
        <p:grpSpPr bwMode="auto">
          <a:xfrm>
            <a:off x="5476875" y="1724025"/>
            <a:ext cx="2238375" cy="2743200"/>
            <a:chOff x="3450" y="1086"/>
            <a:chExt cx="1410" cy="1728"/>
          </a:xfrm>
        </p:grpSpPr>
        <p:sp>
          <p:nvSpPr>
            <p:cNvPr id="1054" name="Line 289"/>
            <p:cNvSpPr>
              <a:spLocks noChangeShapeType="1"/>
            </p:cNvSpPr>
            <p:nvPr/>
          </p:nvSpPr>
          <p:spPr bwMode="auto">
            <a:xfrm>
              <a:off x="3462" y="1086"/>
              <a:ext cx="1398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8" name="Group 296"/>
            <p:cNvGrpSpPr>
              <a:grpSpLocks/>
            </p:cNvGrpSpPr>
            <p:nvPr/>
          </p:nvGrpSpPr>
          <p:grpSpPr bwMode="auto">
            <a:xfrm>
              <a:off x="3450" y="1481"/>
              <a:ext cx="688" cy="250"/>
              <a:chOff x="4032" y="2303"/>
              <a:chExt cx="688" cy="250"/>
            </a:xfrm>
          </p:grpSpPr>
          <p:sp>
            <p:nvSpPr>
              <p:cNvPr id="1056" name="Rectangle 295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7" name="Text Box 294"/>
              <p:cNvSpPr txBox="1">
                <a:spLocks noChangeArrowheads="1"/>
              </p:cNvSpPr>
              <p:nvPr/>
            </p:nvSpPr>
            <p:spPr bwMode="auto">
              <a:xfrm>
                <a:off x="4032" y="2303"/>
                <a:ext cx="6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solidFill>
                      <a:srgbClr val="FF0000"/>
                    </a:solidFill>
                  </a:rPr>
                  <a:t>request</a:t>
                </a:r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34150" name="Group 305"/>
          <p:cNvGrpSpPr>
            <a:grpSpLocks/>
          </p:cNvGrpSpPr>
          <p:nvPr/>
        </p:nvGrpSpPr>
        <p:grpSpPr bwMode="auto">
          <a:xfrm>
            <a:off x="5572125" y="1609725"/>
            <a:ext cx="2914650" cy="2743200"/>
            <a:chOff x="3510" y="1014"/>
            <a:chExt cx="1836" cy="1728"/>
          </a:xfrm>
        </p:grpSpPr>
        <p:sp>
          <p:nvSpPr>
            <p:cNvPr id="2" name="Line 297"/>
            <p:cNvSpPr>
              <a:spLocks noChangeShapeType="1"/>
            </p:cNvSpPr>
            <p:nvPr/>
          </p:nvSpPr>
          <p:spPr bwMode="auto">
            <a:xfrm>
              <a:off x="3510" y="1014"/>
              <a:ext cx="1440" cy="17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154" name="Group 298"/>
            <p:cNvGrpSpPr>
              <a:grpSpLocks/>
            </p:cNvGrpSpPr>
            <p:nvPr/>
          </p:nvGrpSpPr>
          <p:grpSpPr bwMode="auto">
            <a:xfrm>
              <a:off x="4752" y="2387"/>
              <a:ext cx="594" cy="250"/>
              <a:chOff x="4086" y="2303"/>
              <a:chExt cx="594" cy="250"/>
            </a:xfrm>
          </p:grpSpPr>
          <p:sp>
            <p:nvSpPr>
              <p:cNvPr id="1052" name="Rectangle 299"/>
              <p:cNvSpPr>
                <a:spLocks noChangeArrowheads="1"/>
              </p:cNvSpPr>
              <p:nvPr/>
            </p:nvSpPr>
            <p:spPr bwMode="auto">
              <a:xfrm>
                <a:off x="4086" y="2358"/>
                <a:ext cx="594" cy="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solidFill>
                    <a:srgbClr val="000000"/>
                  </a:solidFill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053" name="Text Box 300"/>
              <p:cNvSpPr txBox="1">
                <a:spLocks noChangeArrowheads="1"/>
              </p:cNvSpPr>
              <p:nvPr/>
            </p:nvSpPr>
            <p:spPr bwMode="auto">
              <a:xfrm>
                <a:off x="4129" y="2303"/>
                <a:ext cx="4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>
                    <a:solidFill>
                      <a:srgbClr val="FF0000"/>
                    </a:solidFill>
                  </a:rPr>
                  <a:t>reply</a:t>
                </a: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50" name="Rectangle 306"/>
          <p:cNvSpPr>
            <a:spLocks noChangeArrowheads="1"/>
          </p:cNvSpPr>
          <p:nvPr/>
        </p:nvSpPr>
        <p:spPr bwMode="auto">
          <a:xfrm>
            <a:off x="415925" y="2600325"/>
            <a:ext cx="4246563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Key questions to ask about </a:t>
            </a:r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a C-S application</a:t>
            </a:r>
          </a:p>
          <a:p>
            <a:pPr algn="l"/>
            <a:b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</a:b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extensible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Is the application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scalable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</a:p>
          <a:p>
            <a:pPr algn="l"/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handle server failures (being </a:t>
            </a:r>
            <a:r>
              <a:rPr lang="en-US" altLang="zh-CN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robust</a:t>
            </a:r>
            <a:r>
              <a:rPr lang="en-US" altLang="zh-CN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)? </a:t>
            </a:r>
          </a:p>
          <a:p>
            <a:pPr algn="l"/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- How does the application provide </a:t>
            </a:r>
            <a:r>
              <a:rPr lang="en-US" altLang="x-none" sz="1800" b="1">
                <a:solidFill>
                  <a:srgbClr val="FF0000"/>
                </a:solidFill>
                <a:latin typeface="Comic Sans MS" charset="0"/>
                <a:ea typeface="宋体" charset="-122"/>
              </a:rPr>
              <a:t>security</a:t>
            </a:r>
            <a:r>
              <a:rPr lang="en-US" altLang="x-none" sz="1800" b="1">
                <a:solidFill>
                  <a:srgbClr val="000000"/>
                </a:solidFill>
                <a:latin typeface="Comic Sans MS" charset="0"/>
                <a:ea typeface="宋体" charset="-122"/>
              </a:rPr>
              <a:t>?</a:t>
            </a:r>
            <a:endParaRPr lang="en-US" altLang="x-none" sz="1800" b="1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34152" name="Rectangle 2"/>
          <p:cNvSpPr>
            <a:spLocks noChangeArrowheads="1"/>
          </p:cNvSpPr>
          <p:nvPr/>
        </p:nvSpPr>
        <p:spPr bwMode="auto">
          <a:xfrm>
            <a:off x="438150" y="5484813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Comic Sans MS" charset="0"/>
              </a:rPr>
              <a:t>What are some interesting design features of the FTP protocol?</a:t>
            </a:r>
          </a:p>
        </p:txBody>
      </p:sp>
    </p:spTree>
    <p:extLst>
      <p:ext uri="{BB962C8B-B14F-4D97-AF65-F5344CB8AC3E}">
        <p14:creationId xmlns:p14="http://schemas.microsoft.com/office/powerpoint/2010/main" val="3893900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Outline	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Admin</a:t>
            </a:r>
            <a:r>
              <a:rPr lang="en-US" altLang="zh-CN" dirty="0">
                <a:ea typeface="ＭＳ Ｐゴシック" charset="-128"/>
              </a:rPr>
              <a:t>.</a:t>
            </a:r>
            <a:r>
              <a:rPr lang="en-US" altLang="x-none" dirty="0">
                <a:ea typeface="ＭＳ Ｐゴシック" charset="-128"/>
              </a:rPr>
              <a:t> and recap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UDP sockets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x-none" dirty="0">
                <a:ea typeface="ＭＳ Ｐゴシック" charset="-128"/>
              </a:rPr>
              <a:t>TCP sockets</a:t>
            </a:r>
          </a:p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Network applications (continue)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x-none" dirty="0">
                <a:ea typeface="ＭＳ Ｐゴシック" charset="-128"/>
              </a:rPr>
              <a:t>File transfer (FTP) and extension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i="1" dirty="0">
                <a:solidFill>
                  <a:srgbClr val="C00000"/>
                </a:solidFill>
                <a:ea typeface="ＭＳ Ｐゴシック" charset="-128"/>
              </a:rPr>
              <a:t>HTTP</a:t>
            </a:r>
            <a:endParaRPr lang="en-US" altLang="x-none" i="1" dirty="0">
              <a:solidFill>
                <a:srgbClr val="C00000"/>
              </a:solidFill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3E0666C-05F9-0848-AD26-796CF51578D7}" type="slidenum">
              <a:rPr lang="en-US" altLang="x-none" sz="1400">
                <a:solidFill>
                  <a:srgbClr val="000000"/>
                </a:solidFill>
              </a:rPr>
              <a:pPr/>
              <a:t>41</a:t>
            </a:fld>
            <a:endParaRPr lang="en-US" altLang="x-non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67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7A06AE9-4F27-0B4C-B125-486C92D2C0B0}" type="slidenum">
              <a:rPr lang="en-US" altLang="x-none" sz="1400">
                <a:solidFill>
                  <a:srgbClr val="000000"/>
                </a:solidFill>
              </a:rPr>
              <a:pPr/>
              <a:t>42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From Opaque Files to Web Pages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264025" cy="48863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Web page: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authored in HTML</a:t>
            </a:r>
            <a:endParaRPr lang="en-US" altLang="ja-JP" dirty="0"/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addressed by a URL</a:t>
            </a:r>
          </a:p>
          <a:p>
            <a:pPr lvl="2">
              <a:lnSpc>
                <a:spcPct val="90000"/>
              </a:lnSpc>
              <a:defRPr/>
            </a:pPr>
            <a:r>
              <a:rPr lang="en-US" sz="1800" dirty="0"/>
              <a:t>URL has two components: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host name, port number and </a:t>
            </a:r>
          </a:p>
          <a:p>
            <a:pPr lvl="3">
              <a:lnSpc>
                <a:spcPct val="90000"/>
              </a:lnSpc>
              <a:defRPr/>
            </a:pPr>
            <a:r>
              <a:rPr lang="en-US" sz="1600" dirty="0">
                <a:latin typeface="Comic Sans MS" charset="0"/>
              </a:rPr>
              <a:t>path name</a:t>
            </a:r>
            <a:endParaRPr lang="en-US" sz="2800" dirty="0">
              <a:latin typeface="Comic Sans MS" charset="0"/>
            </a:endParaRPr>
          </a:p>
          <a:p>
            <a:pPr marL="0" indent="0">
              <a:lnSpc>
                <a:spcPct val="90000"/>
              </a:lnSpc>
              <a:buFont typeface="ZapfDingbats" charset="0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Char char="q"/>
              <a:defRPr/>
            </a:pPr>
            <a:r>
              <a:rPr lang="en-US" dirty="0"/>
              <a:t>Most Web pages consist of: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base HTML page, and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several referenced objects</a:t>
            </a:r>
          </a:p>
          <a:p>
            <a:pPr lvl="2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390525" y="3908425"/>
            <a:ext cx="43813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 b="1" dirty="0">
                <a:solidFill>
                  <a:srgbClr val="33CCCC"/>
                </a:solidFill>
                <a:latin typeface="Courier New" charset="0"/>
              </a:rPr>
              <a:t>http</a:t>
            </a:r>
            <a:r>
              <a:rPr lang="en-US" altLang="x-none" sz="1600" b="1" dirty="0">
                <a:solidFill>
                  <a:srgbClr val="FF0000"/>
                </a:solidFill>
                <a:latin typeface="Courier New" charset="0"/>
              </a:rPr>
              <a:t>://qiaoxiang.me:</a:t>
            </a:r>
            <a:r>
              <a:rPr lang="en-US" altLang="x-none" sz="1600" b="1" dirty="0">
                <a:solidFill>
                  <a:srgbClr val="00CC99"/>
                </a:solidFill>
                <a:latin typeface="Courier New" charset="0"/>
              </a:rPr>
              <a:t>80</a:t>
            </a:r>
            <a:r>
              <a:rPr lang="en-US" altLang="x-none" sz="1600" b="1" dirty="0">
                <a:solidFill>
                  <a:srgbClr val="3333CC"/>
                </a:solidFill>
                <a:latin typeface="Courier New" charset="0"/>
              </a:rPr>
              <a:t>/</a:t>
            </a:r>
            <a:r>
              <a:rPr lang="en-US" altLang="x-none" sz="1600" b="1" dirty="0" err="1">
                <a:solidFill>
                  <a:srgbClr val="3333CC"/>
                </a:solidFill>
                <a:latin typeface="Courier New" charset="0"/>
              </a:rPr>
              <a:t>index.html</a:t>
            </a:r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3" name="Object 6"/>
          <p:cNvGraphicFramePr>
            <a:graphicFrameLocks noChangeAspect="1"/>
          </p:cNvGraphicFramePr>
          <p:nvPr/>
        </p:nvGraphicFramePr>
        <p:xfrm>
          <a:off x="4924425" y="1860550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2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1860550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4705350" y="2455863"/>
            <a:ext cx="1298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Explorer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aphicFrame>
        <p:nvGraphicFramePr>
          <p:cNvPr id="37895" name="Object 8"/>
          <p:cNvGraphicFramePr>
            <a:graphicFrameLocks noChangeAspect="1"/>
          </p:cNvGraphicFramePr>
          <p:nvPr/>
        </p:nvGraphicFramePr>
        <p:xfrm>
          <a:off x="5019675" y="4556125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3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4556125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7491413" y="3836988"/>
            <a:ext cx="13827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running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Apache Web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grpSp>
        <p:nvGrpSpPr>
          <p:cNvPr id="37897" name="Group 10"/>
          <p:cNvGrpSpPr>
            <a:grpSpLocks/>
          </p:cNvGrpSpPr>
          <p:nvPr/>
        </p:nvGrpSpPr>
        <p:grpSpPr bwMode="auto">
          <a:xfrm>
            <a:off x="7910513" y="2725738"/>
            <a:ext cx="504825" cy="1071562"/>
            <a:chOff x="4180" y="783"/>
            <a:chExt cx="150" cy="307"/>
          </a:xfrm>
        </p:grpSpPr>
        <p:sp>
          <p:nvSpPr>
            <p:cNvPr id="37908" name="AutoShape 1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09" name="Rectangle 1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0" name="Rectangle 1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1" name="AutoShape 1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2" name="Line 1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3" name="Line 1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4" name="Rectangle 1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37915" name="Rectangle 1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37898" name="Line 19"/>
          <p:cNvSpPr>
            <a:spLocks noChangeShapeType="1"/>
          </p:cNvSpPr>
          <p:nvPr/>
        </p:nvSpPr>
        <p:spPr bwMode="auto">
          <a:xfrm>
            <a:off x="5743575" y="2133600"/>
            <a:ext cx="2085975" cy="962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20"/>
          <p:cNvSpPr>
            <a:spLocks noChangeShapeType="1"/>
          </p:cNvSpPr>
          <p:nvPr/>
        </p:nvSpPr>
        <p:spPr bwMode="auto">
          <a:xfrm flipH="1" flipV="1">
            <a:off x="5800725" y="2333625"/>
            <a:ext cx="1971675" cy="904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21"/>
          <p:cNvSpPr>
            <a:spLocks noChangeShapeType="1"/>
          </p:cNvSpPr>
          <p:nvPr/>
        </p:nvSpPr>
        <p:spPr bwMode="auto">
          <a:xfrm flipV="1">
            <a:off x="5734050" y="3505200"/>
            <a:ext cx="2047875" cy="1095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22"/>
          <p:cNvSpPr>
            <a:spLocks noChangeShapeType="1"/>
          </p:cNvSpPr>
          <p:nvPr/>
        </p:nvSpPr>
        <p:spPr bwMode="auto">
          <a:xfrm flipH="1">
            <a:off x="5810250" y="3629025"/>
            <a:ext cx="2047875" cy="1133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Text Box 23"/>
          <p:cNvSpPr txBox="1">
            <a:spLocks noChangeArrowheads="1"/>
          </p:cNvSpPr>
          <p:nvPr/>
        </p:nvSpPr>
        <p:spPr bwMode="auto">
          <a:xfrm>
            <a:off x="4933950" y="5218113"/>
            <a:ext cx="1300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 agent:</a:t>
            </a:r>
          </a:p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Firefox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3" name="Text Box 24"/>
          <p:cNvSpPr txBox="1">
            <a:spLocks noChangeArrowheads="1"/>
          </p:cNvSpPr>
          <p:nvPr/>
        </p:nvSpPr>
        <p:spPr bwMode="auto">
          <a:xfrm rot="1422049">
            <a:off x="6156325" y="2293938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4" name="Text Box 25"/>
          <p:cNvSpPr txBox="1">
            <a:spLocks noChangeArrowheads="1"/>
          </p:cNvSpPr>
          <p:nvPr/>
        </p:nvSpPr>
        <p:spPr bwMode="auto">
          <a:xfrm rot="-1692639">
            <a:off x="5946775" y="3789363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request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5" name="Text Box 26"/>
          <p:cNvSpPr txBox="1">
            <a:spLocks noChangeArrowheads="1"/>
          </p:cNvSpPr>
          <p:nvPr/>
        </p:nvSpPr>
        <p:spPr bwMode="auto">
          <a:xfrm rot="1411598">
            <a:off x="5969000" y="2741613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6" name="Text Box 28"/>
          <p:cNvSpPr txBox="1">
            <a:spLocks noChangeArrowheads="1"/>
          </p:cNvSpPr>
          <p:nvPr/>
        </p:nvSpPr>
        <p:spPr bwMode="auto">
          <a:xfrm rot="-1737783">
            <a:off x="6149975" y="4122738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http response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37907" name="Rectangle 2"/>
          <p:cNvSpPr>
            <a:spLocks noChangeArrowheads="1"/>
          </p:cNvSpPr>
          <p:nvPr/>
        </p:nvSpPr>
        <p:spPr bwMode="auto">
          <a:xfrm>
            <a:off x="4406900" y="5826125"/>
            <a:ext cx="4572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The Web pages are requested through HTTP: hypertext transfer protocol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84CF6BC-D129-EF41-AB2D-3FF94D27A87D}" type="slidenum">
              <a:rPr lang="en-US" altLang="x-none" sz="1400">
                <a:solidFill>
                  <a:srgbClr val="000000"/>
                </a:solidFill>
              </a:rPr>
              <a:pPr/>
              <a:t>43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374650"/>
            <a:ext cx="8259762" cy="838200"/>
          </a:xfrm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HTTP is Still Evolving</a:t>
            </a:r>
            <a:endParaRPr lang="en-US" altLang="x-none" sz="3600">
              <a:ea typeface="宋体" charset="-122"/>
            </a:endParaRPr>
          </a:p>
        </p:txBody>
      </p:sp>
      <p:pic>
        <p:nvPicPr>
          <p:cNvPr id="3993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3813175"/>
            <a:ext cx="8013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2"/>
          <p:cNvSpPr>
            <a:spLocks noChangeArrowheads="1"/>
          </p:cNvSpPr>
          <p:nvPr/>
        </p:nvSpPr>
        <p:spPr bwMode="auto">
          <a:xfrm rot="-2700000">
            <a:off x="3155950" y="3255963"/>
            <a:ext cx="12033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1800">
                <a:latin typeface="Comic Sans MS" charset="0"/>
              </a:rPr>
              <a:t>RFC 1945</a:t>
            </a:r>
          </a:p>
        </p:txBody>
      </p:sp>
      <p:sp>
        <p:nvSpPr>
          <p:cNvPr id="39941" name="Rectangle 3"/>
          <p:cNvSpPr>
            <a:spLocks noChangeArrowheads="1"/>
          </p:cNvSpPr>
          <p:nvPr/>
        </p:nvSpPr>
        <p:spPr bwMode="auto">
          <a:xfrm rot="-2700000">
            <a:off x="3978275" y="3230563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2068</a:t>
            </a:r>
            <a:endParaRPr lang="en-US" altLang="x-none" sz="1800"/>
          </a:p>
        </p:txBody>
      </p:sp>
      <p:sp>
        <p:nvSpPr>
          <p:cNvPr id="39942" name="Rectangle 4"/>
          <p:cNvSpPr>
            <a:spLocks noChangeArrowheads="1"/>
          </p:cNvSpPr>
          <p:nvPr/>
        </p:nvSpPr>
        <p:spPr bwMode="auto">
          <a:xfrm rot="-2700000">
            <a:off x="7567613" y="3322638"/>
            <a:ext cx="1241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latin typeface="Comic Sans MS" charset="0"/>
              </a:rPr>
              <a:t>RFC </a:t>
            </a:r>
            <a:r>
              <a:rPr lang="en-US" altLang="x-none" sz="1800">
                <a:solidFill>
                  <a:srgbClr val="000000"/>
                </a:solidFill>
                <a:latin typeface="Comic Sans MS" charset="0"/>
              </a:rPr>
              <a:t>7540</a:t>
            </a:r>
            <a:endParaRPr lang="en-US" altLang="x-none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EE66103-8595-B74E-BC0F-2985637BCD2C}" type="slidenum">
              <a:rPr lang="en-US" altLang="x-none" sz="1400">
                <a:solidFill>
                  <a:srgbClr val="000000"/>
                </a:solidFill>
              </a:rPr>
              <a:pPr/>
              <a:t>44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1986" name="Rectangle 9"/>
          <p:cNvSpPr>
            <a:spLocks noChangeArrowheads="1"/>
          </p:cNvSpPr>
          <p:nvPr/>
        </p:nvSpPr>
        <p:spPr bwMode="auto">
          <a:xfrm>
            <a:off x="7667625" y="3238500"/>
            <a:ext cx="82867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600">
                <a:ea typeface="宋体" charset="-122"/>
              </a:rPr>
              <a:t>1.0</a:t>
            </a:r>
            <a:r>
              <a:rPr lang="en-US" altLang="x-none" sz="3600">
                <a:ea typeface="ＭＳ Ｐゴシック" charset="-128"/>
              </a:rPr>
              <a:t> Message Flow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773988" cy="4648200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ea typeface="宋体" charset="-122"/>
              </a:rPr>
              <a:t>S</a:t>
            </a:r>
            <a:r>
              <a:rPr lang="en-US" altLang="x-none" sz="2400" dirty="0">
                <a:solidFill>
                  <a:srgbClr val="000000"/>
                </a:solidFill>
                <a:ea typeface="ＭＳ Ｐゴシック" charset="-128"/>
              </a:rPr>
              <a:t>erver waits for requests from clients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</a:t>
            </a:r>
            <a:r>
              <a:rPr lang="en-US" altLang="x-none" sz="2400" dirty="0">
                <a:ea typeface="ＭＳ Ｐゴシック" charset="-128"/>
              </a:rPr>
              <a:t>lient initiates TCP connection (creates socket) to server, port 80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Client sends request for a document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solidFill>
                  <a:schemeClr val="accent2"/>
                </a:solidFill>
                <a:ea typeface="ＭＳ Ｐゴシック" charset="-128"/>
              </a:rPr>
              <a:t>Web server </a:t>
            </a: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sends back the document</a:t>
            </a:r>
            <a:endParaRPr lang="en-US" altLang="x-none" sz="2400" dirty="0">
              <a:solidFill>
                <a:schemeClr val="accent2"/>
              </a:solidFill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x-none" sz="2400" dirty="0">
                <a:ea typeface="ＭＳ Ｐゴシック" charset="-128"/>
              </a:rPr>
              <a:t>TCP connection closed</a:t>
            </a: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zh-CN" sz="2400" dirty="0">
                <a:ea typeface="宋体" charset="-122"/>
              </a:rPr>
              <a:t>Client parses the document to find embedded  objects (images)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charset="-122"/>
              </a:rPr>
              <a:t>repeat above for each image</a:t>
            </a:r>
            <a:endParaRPr lang="en-US" altLang="x-none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A80B967-A274-E641-B0E8-FB771C5F3F6E}" type="slidenum">
              <a:rPr lang="en-US" altLang="x-none" sz="1200">
                <a:solidFill>
                  <a:srgbClr val="000000"/>
                </a:solidFill>
              </a:rPr>
              <a:pPr/>
              <a:t>45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44034" name="Line 11"/>
          <p:cNvSpPr>
            <a:spLocks noChangeShapeType="1"/>
          </p:cNvSpPr>
          <p:nvPr/>
        </p:nvSpPr>
        <p:spPr bwMode="auto">
          <a:xfrm>
            <a:off x="476250" y="2338388"/>
            <a:ext cx="0" cy="449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13"/>
          <p:cNvSpPr>
            <a:spLocks noChangeArrowheads="1"/>
          </p:cNvSpPr>
          <p:nvPr/>
        </p:nvSpPr>
        <p:spPr bwMode="auto">
          <a:xfrm>
            <a:off x="238125" y="626268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2000">
              <a:solidFill>
                <a:srgbClr val="000000"/>
              </a:solidFill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8148638" cy="866775"/>
          </a:xfrm>
        </p:spPr>
        <p:txBody>
          <a:bodyPr/>
          <a:lstStyle/>
          <a:p>
            <a:r>
              <a:rPr lang="en-US" altLang="x-none" sz="32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 (</a:t>
            </a:r>
            <a:r>
              <a:rPr lang="en-US" altLang="zh-CN" sz="2800">
                <a:ea typeface="宋体" charset="-122"/>
              </a:rPr>
              <a:t>more detail</a:t>
            </a:r>
            <a:r>
              <a:rPr lang="en-US" altLang="zh-CN" sz="3200">
                <a:ea typeface="宋体" charset="-122"/>
              </a:rPr>
              <a:t>)</a:t>
            </a:r>
            <a:endParaRPr lang="en-US" altLang="x-none" sz="3200">
              <a:ea typeface="ＭＳ Ｐゴシック" charset="-128"/>
            </a:endParaRP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487488"/>
            <a:ext cx="8343900" cy="4667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ea typeface="ＭＳ Ｐゴシック" charset="-128"/>
              </a:rPr>
              <a:t>Suppose user enters URL </a:t>
            </a:r>
            <a:br>
              <a:rPr lang="en-US" altLang="x-none" sz="2000" dirty="0">
                <a:ea typeface="ＭＳ Ｐゴシック" charset="-128"/>
              </a:rPr>
            </a:b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/</a:t>
            </a:r>
            <a:r>
              <a:rPr lang="en-US" altLang="x-none" sz="1800" dirty="0" err="1">
                <a:latin typeface="Arial" charset="0"/>
                <a:ea typeface="ＭＳ Ｐゴシック" charset="-128"/>
              </a:rPr>
              <a:t>index.html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7225" y="2185988"/>
            <a:ext cx="3810000" cy="19050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  <a:ea typeface="ＭＳ Ｐゴシック" charset="-128"/>
              </a:rPr>
              <a:t>1a</a:t>
            </a:r>
            <a:r>
              <a:rPr lang="en-US" altLang="x-none" sz="1800" dirty="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http client initiates TCP connection to http server (process) at </a:t>
            </a:r>
            <a:r>
              <a:rPr lang="en-US" altLang="zh-CN" sz="1800" dirty="0" err="1">
                <a:latin typeface="Arial" charset="0"/>
                <a:ea typeface="ＭＳ Ｐゴシック" charset="-128"/>
              </a:rPr>
              <a:t>qiaoxiang.me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.</a:t>
            </a:r>
            <a:r>
              <a:rPr lang="en-US" altLang="x-none" sz="1800" dirty="0">
                <a:ea typeface="ＭＳ Ｐゴシック" charset="-128"/>
              </a:rPr>
              <a:t> Port 80 is default for http server.</a:t>
            </a:r>
            <a:endParaRPr lang="en-US" altLang="x-none" sz="2000" dirty="0">
              <a:ea typeface="ＭＳ Ｐゴシック" charset="-128"/>
            </a:endParaRP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704850" y="3856038"/>
            <a:ext cx="3810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2.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client sends http </a:t>
            </a:r>
            <a:r>
              <a:rPr lang="en-US" altLang="x-none" i="1" dirty="0">
                <a:solidFill>
                  <a:srgbClr val="3333CC"/>
                </a:solidFill>
              </a:rPr>
              <a:t>request message</a:t>
            </a:r>
            <a:r>
              <a:rPr lang="en-US" altLang="x-none" dirty="0">
                <a:solidFill>
                  <a:srgbClr val="000000"/>
                </a:solidFill>
              </a:rPr>
              <a:t> (containing URL) into TCP connection socket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4781550" y="3067050"/>
            <a:ext cx="38100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1b.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server</a:t>
            </a:r>
            <a:r>
              <a:rPr lang="en-US" altLang="x-none">
                <a:solidFill>
                  <a:srgbClr val="000000"/>
                </a:solidFill>
              </a:rPr>
              <a:t> 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accepts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connection, </a:t>
            </a:r>
            <a:r>
              <a:rPr lang="en-US" altLang="zh-CN">
                <a:solidFill>
                  <a:srgbClr val="000000"/>
                </a:solidFill>
                <a:ea typeface="宋体" charset="-122"/>
              </a:rPr>
              <a:t>ack.</a:t>
            </a:r>
            <a:r>
              <a:rPr lang="en-US" altLang="ja-JP">
                <a:solidFill>
                  <a:srgbClr val="000000"/>
                </a:solidFill>
              </a:rPr>
              <a:t> client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4724400" y="4257675"/>
            <a:ext cx="441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 dirty="0">
                <a:solidFill>
                  <a:srgbClr val="FF0000"/>
                </a:solidFill>
              </a:rPr>
              <a:t>3.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receives request message, forms </a:t>
            </a:r>
            <a:r>
              <a:rPr lang="en-US" altLang="x-none" i="1" dirty="0">
                <a:solidFill>
                  <a:srgbClr val="3333CC"/>
                </a:solidFill>
              </a:rPr>
              <a:t>response message</a:t>
            </a:r>
            <a:r>
              <a:rPr lang="en-US" altLang="x-none" dirty="0">
                <a:solidFill>
                  <a:srgbClr val="000000"/>
                </a:solidFill>
              </a:rPr>
              <a:t> containing requested object (</a:t>
            </a:r>
            <a:r>
              <a:rPr lang="en-US" altLang="x-none" dirty="0" err="1">
                <a:solidFill>
                  <a:srgbClr val="000000"/>
                </a:solidFill>
                <a:latin typeface="Arial" charset="0"/>
              </a:rPr>
              <a:t>index.html</a:t>
            </a:r>
            <a:r>
              <a:rPr lang="en-US" altLang="x-none" dirty="0">
                <a:solidFill>
                  <a:srgbClr val="000000"/>
                </a:solidFill>
              </a:rPr>
              <a:t>), sends message into socket (the sending speed increases slowly, which is called slow-start)</a:t>
            </a:r>
          </a:p>
        </p:txBody>
      </p:sp>
      <p:sp>
        <p:nvSpPr>
          <p:cNvPr id="44042" name="Line 8"/>
          <p:cNvSpPr>
            <a:spLocks noChangeShapeType="1"/>
          </p:cNvSpPr>
          <p:nvPr/>
        </p:nvSpPr>
        <p:spPr bwMode="auto">
          <a:xfrm>
            <a:off x="4048125" y="25987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Line 9"/>
          <p:cNvSpPr>
            <a:spLocks noChangeShapeType="1"/>
          </p:cNvSpPr>
          <p:nvPr/>
        </p:nvSpPr>
        <p:spPr bwMode="auto">
          <a:xfrm>
            <a:off x="3946525" y="45672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4" name="Line 10"/>
          <p:cNvSpPr>
            <a:spLocks noChangeShapeType="1"/>
          </p:cNvSpPr>
          <p:nvPr/>
        </p:nvSpPr>
        <p:spPr bwMode="auto">
          <a:xfrm flipH="1">
            <a:off x="3933825" y="536733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Text Box 12"/>
          <p:cNvSpPr txBox="1">
            <a:spLocks noChangeArrowheads="1"/>
          </p:cNvSpPr>
          <p:nvPr/>
        </p:nvSpPr>
        <p:spPr bwMode="auto">
          <a:xfrm>
            <a:off x="279400" y="6184900"/>
            <a:ext cx="60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6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4019550" y="340518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Rectangle 18"/>
          <p:cNvSpPr>
            <a:spLocks noChangeArrowheads="1"/>
          </p:cNvSpPr>
          <p:nvPr/>
        </p:nvSpPr>
        <p:spPr bwMode="auto">
          <a:xfrm>
            <a:off x="4833938" y="1295400"/>
            <a:ext cx="3810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0</a:t>
            </a:r>
            <a:r>
              <a:rPr lang="en-US" altLang="x-none" sz="2000" dirty="0">
                <a:solidFill>
                  <a:srgbClr val="FF0000"/>
                </a:solidFill>
              </a:rPr>
              <a:t>.</a:t>
            </a:r>
            <a:r>
              <a:rPr lang="en-US" altLang="x-none" sz="2000" dirty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http server at host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qiaoxiang.me</a:t>
            </a:r>
            <a:r>
              <a:rPr lang="zh-CN" alt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waiting for TCP connection at port 80. </a:t>
            </a:r>
            <a:endParaRPr lang="en-US" altLang="x-none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AABBDC-A4B2-1D42-9393-82B7E1394213}" type="slidenum">
              <a:rPr lang="en-US" altLang="x-none" sz="1400">
                <a:solidFill>
                  <a:srgbClr val="000000"/>
                </a:solidFill>
              </a:rPr>
              <a:pPr/>
              <a:t>46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en-US" altLang="x-none" sz="3600">
                <a:ea typeface="ＭＳ Ｐゴシック" charset="-128"/>
              </a:rPr>
              <a:t>HTTP </a:t>
            </a:r>
            <a:r>
              <a:rPr lang="en-US" altLang="zh-CN" sz="3200">
                <a:ea typeface="宋体" charset="-122"/>
              </a:rPr>
              <a:t>1.0 Message Flow</a:t>
            </a:r>
            <a:r>
              <a:rPr lang="en-US" altLang="x-none" sz="3600">
                <a:ea typeface="ＭＳ Ｐゴシック" charset="-128"/>
              </a:rPr>
              <a:t> (cont.)</a:t>
            </a: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2428875"/>
            <a:ext cx="3810000" cy="15335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  <a:ea typeface="ＭＳ Ｐゴシック" charset="-128"/>
              </a:rPr>
              <a:t>5</a:t>
            </a:r>
            <a:r>
              <a:rPr lang="en-US" altLang="x-none" sz="180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x-none" sz="1800">
                <a:ea typeface="ＭＳ Ｐゴシック" charset="-128"/>
              </a:rPr>
              <a:t> http client receives response message containing html file, parses html file, finds embedded image</a:t>
            </a:r>
            <a:endParaRPr lang="en-US" altLang="x-none" sz="2000">
              <a:ea typeface="ＭＳ Ｐゴシック" charset="-128"/>
            </a:endParaRPr>
          </a:p>
        </p:txBody>
      </p:sp>
      <p:sp>
        <p:nvSpPr>
          <p:cNvPr id="46084" name="Rectangle 7"/>
          <p:cNvSpPr>
            <a:spLocks noChangeArrowheads="1"/>
          </p:cNvSpPr>
          <p:nvPr/>
        </p:nvSpPr>
        <p:spPr bwMode="auto">
          <a:xfrm>
            <a:off x="714375" y="392430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6.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Steps 1-5 repeated for each of the embedded images</a:t>
            </a:r>
          </a:p>
        </p:txBody>
      </p:sp>
      <p:sp>
        <p:nvSpPr>
          <p:cNvPr id="46085" name="Rectangle 8"/>
          <p:cNvSpPr>
            <a:spLocks noChangeArrowheads="1"/>
          </p:cNvSpPr>
          <p:nvPr/>
        </p:nvSpPr>
        <p:spPr bwMode="auto">
          <a:xfrm>
            <a:off x="4724400" y="1401763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FF0000"/>
                </a:solidFill>
              </a:rPr>
              <a:t>4.</a:t>
            </a:r>
            <a:r>
              <a:rPr lang="en-US" altLang="x-none" sz="2000">
                <a:solidFill>
                  <a:srgbClr val="000000"/>
                </a:solidFill>
              </a:rPr>
              <a:t> </a:t>
            </a:r>
            <a:r>
              <a:rPr lang="en-US" altLang="x-none">
                <a:solidFill>
                  <a:srgbClr val="000000"/>
                </a:solidFill>
              </a:rPr>
              <a:t>http server closes TCP connection. </a:t>
            </a:r>
            <a:endParaRPr lang="en-US" altLang="x-none" sz="2000">
              <a:solidFill>
                <a:srgbClr val="000000"/>
              </a:solidFill>
            </a:endParaRPr>
          </a:p>
        </p:txBody>
      </p:sp>
      <p:sp>
        <p:nvSpPr>
          <p:cNvPr id="46086" name="Line 2"/>
          <p:cNvSpPr>
            <a:spLocks noChangeShapeType="1"/>
          </p:cNvSpPr>
          <p:nvPr/>
        </p:nvSpPr>
        <p:spPr bwMode="auto">
          <a:xfrm>
            <a:off x="542925" y="1962150"/>
            <a:ext cx="0" cy="25717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3"/>
          <p:cNvSpPr>
            <a:spLocks noChangeArrowheads="1"/>
          </p:cNvSpPr>
          <p:nvPr/>
        </p:nvSpPr>
        <p:spPr bwMode="auto">
          <a:xfrm>
            <a:off x="304800" y="3962400"/>
            <a:ext cx="342900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46088" name="Text Box 13"/>
          <p:cNvSpPr txBox="1">
            <a:spLocks noChangeArrowheads="1"/>
          </p:cNvSpPr>
          <p:nvPr/>
        </p:nvSpPr>
        <p:spPr bwMode="auto">
          <a:xfrm>
            <a:off x="77788" y="3840163"/>
            <a:ext cx="81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time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6089" name="Text Box 17"/>
          <p:cNvSpPr txBox="1">
            <a:spLocks noChangeArrowheads="1"/>
          </p:cNvSpPr>
          <p:nvPr/>
        </p:nvSpPr>
        <p:spPr bwMode="auto">
          <a:xfrm>
            <a:off x="1009650" y="59070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endParaRPr lang="x-none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34413" y="65278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6D55556-9E7E-3F4D-814A-3E8EAC6A221C}" type="slidenum">
              <a:rPr lang="en-US" altLang="x-none" sz="1400">
                <a:solidFill>
                  <a:srgbClr val="000000"/>
                </a:solidFill>
              </a:rPr>
              <a:pPr/>
              <a:t>47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Discussion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4038" y="1360488"/>
            <a:ext cx="7888287" cy="25431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x-none" dirty="0">
                <a:ea typeface="ＭＳ Ｐゴシック" charset="-128"/>
              </a:rPr>
              <a:t>How about we use FTP as HTTP?</a:t>
            </a:r>
          </a:p>
        </p:txBody>
      </p:sp>
      <p:grpSp>
        <p:nvGrpSpPr>
          <p:cNvPr id="48132" name="Group 2"/>
          <p:cNvGrpSpPr>
            <a:grpSpLocks/>
          </p:cNvGrpSpPr>
          <p:nvPr/>
        </p:nvGrpSpPr>
        <p:grpSpPr bwMode="auto">
          <a:xfrm>
            <a:off x="498475" y="2227263"/>
            <a:ext cx="4124325" cy="4440237"/>
            <a:chOff x="498454" y="2043160"/>
            <a:chExt cx="4123746" cy="4440873"/>
          </a:xfrm>
        </p:grpSpPr>
        <p:graphicFrame>
          <p:nvGraphicFramePr>
            <p:cNvPr id="4815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02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5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6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6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7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58" name="Text Box 15"/>
            <p:cNvSpPr txBox="1">
              <a:spLocks noChangeArrowheads="1"/>
            </p:cNvSpPr>
            <p:nvPr/>
          </p:nvSpPr>
          <p:spPr bwMode="auto">
            <a:xfrm>
              <a:off x="498454" y="2125683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59" name="Text Box 16"/>
            <p:cNvSpPr txBox="1">
              <a:spLocks noChangeArrowheads="1"/>
            </p:cNvSpPr>
            <p:nvPr/>
          </p:nvSpPr>
          <p:spPr bwMode="auto">
            <a:xfrm>
              <a:off x="3666525" y="2043160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6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1" name="Line 18"/>
            <p:cNvSpPr>
              <a:spLocks noChangeShapeType="1"/>
            </p:cNvSpPr>
            <p:nvPr/>
          </p:nvSpPr>
          <p:spPr bwMode="auto">
            <a:xfrm flipV="1">
              <a:off x="1348788" y="3889165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4" name="Text Box 20"/>
            <p:cNvSpPr txBox="1">
              <a:spLocks noChangeArrowheads="1"/>
            </p:cNvSpPr>
            <p:nvPr/>
          </p:nvSpPr>
          <p:spPr bwMode="auto">
            <a:xfrm>
              <a:off x="1496426" y="351451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PORT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6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33" name="Group 27"/>
          <p:cNvGrpSpPr>
            <a:grpSpLocks/>
          </p:cNvGrpSpPr>
          <p:nvPr/>
        </p:nvGrpSpPr>
        <p:grpSpPr bwMode="auto">
          <a:xfrm>
            <a:off x="4826000" y="2185988"/>
            <a:ext cx="4170363" cy="4487862"/>
            <a:chOff x="534401" y="1995965"/>
            <a:chExt cx="4170114" cy="4488068"/>
          </a:xfrm>
        </p:grpSpPr>
        <p:graphicFrame>
          <p:nvGraphicFramePr>
            <p:cNvPr id="48136" name="Object 2"/>
            <p:cNvGraphicFramePr>
              <a:graphicFrameLocks noChangeAspect="1"/>
            </p:cNvGraphicFramePr>
            <p:nvPr/>
          </p:nvGraphicFramePr>
          <p:xfrm>
            <a:off x="534401" y="3187490"/>
            <a:ext cx="781050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03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01" y="3187490"/>
                          <a:ext cx="781050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37" name="Group 6"/>
            <p:cNvGrpSpPr>
              <a:grpSpLocks/>
            </p:cNvGrpSpPr>
            <p:nvPr/>
          </p:nvGrpSpPr>
          <p:grpSpPr bwMode="auto">
            <a:xfrm>
              <a:off x="3947526" y="2730290"/>
              <a:ext cx="387350" cy="1508125"/>
              <a:chOff x="4180" y="783"/>
              <a:chExt cx="150" cy="307"/>
            </a:xfrm>
          </p:grpSpPr>
          <p:sp>
            <p:nvSpPr>
              <p:cNvPr id="48148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49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0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1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2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3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4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55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138" name="Text Box 15"/>
            <p:cNvSpPr txBox="1">
              <a:spLocks noChangeArrowheads="1"/>
            </p:cNvSpPr>
            <p:nvPr/>
          </p:nvSpPr>
          <p:spPr bwMode="auto">
            <a:xfrm>
              <a:off x="604290" y="2101978"/>
              <a:ext cx="847725" cy="1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39" name="Text Box 16"/>
            <p:cNvSpPr txBox="1">
              <a:spLocks noChangeArrowheads="1"/>
            </p:cNvSpPr>
            <p:nvPr/>
          </p:nvSpPr>
          <p:spPr bwMode="auto">
            <a:xfrm>
              <a:off x="3748840" y="1995965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48140" name="Line 17"/>
            <p:cNvSpPr>
              <a:spLocks noChangeShapeType="1"/>
            </p:cNvSpPr>
            <p:nvPr/>
          </p:nvSpPr>
          <p:spPr bwMode="auto">
            <a:xfrm>
              <a:off x="1345613" y="312557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1" name="Line 18"/>
            <p:cNvSpPr>
              <a:spLocks noChangeShapeType="1"/>
            </p:cNvSpPr>
            <p:nvPr/>
          </p:nvSpPr>
          <p:spPr bwMode="auto">
            <a:xfrm flipV="1">
              <a:off x="1348788" y="3719062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2" name="Text Box 19"/>
            <p:cNvSpPr txBox="1">
              <a:spLocks noChangeArrowheads="1"/>
            </p:cNvSpPr>
            <p:nvPr/>
          </p:nvSpPr>
          <p:spPr bwMode="auto">
            <a:xfrm>
              <a:off x="1407526" y="2531852"/>
              <a:ext cx="2409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TCP control connection</a:t>
              </a:r>
            </a:p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port </a:t>
              </a:r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21</a:t>
              </a:r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 at server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3" name="Text Box 20"/>
            <p:cNvSpPr txBox="1">
              <a:spLocks noChangeArrowheads="1"/>
            </p:cNvSpPr>
            <p:nvPr/>
          </p:nvSpPr>
          <p:spPr bwMode="auto">
            <a:xfrm>
              <a:off x="1607551" y="5406815"/>
              <a:ext cx="240982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Client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 of PASV returned serverip:sport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4" name="Text Box 20"/>
            <p:cNvSpPr txBox="1">
              <a:spLocks noChangeArrowheads="1"/>
            </p:cNvSpPr>
            <p:nvPr/>
          </p:nvSpPr>
          <p:spPr bwMode="auto">
            <a:xfrm>
              <a:off x="1496426" y="3378435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PASV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5" name="Line 18"/>
            <p:cNvSpPr>
              <a:spLocks noChangeShapeType="1"/>
            </p:cNvSpPr>
            <p:nvPr/>
          </p:nvSpPr>
          <p:spPr bwMode="auto">
            <a:xfrm flipV="1">
              <a:off x="1361488" y="4644815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6" name="Text Box 20"/>
            <p:cNvSpPr txBox="1">
              <a:spLocks noChangeArrowheads="1"/>
            </p:cNvSpPr>
            <p:nvPr/>
          </p:nvSpPr>
          <p:spPr bwMode="auto">
            <a:xfrm>
              <a:off x="1509126" y="4271752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48147" name="Line 17"/>
            <p:cNvSpPr>
              <a:spLocks noChangeShapeType="1"/>
            </p:cNvSpPr>
            <p:nvPr/>
          </p:nvSpPr>
          <p:spPr bwMode="auto">
            <a:xfrm>
              <a:off x="1420226" y="5430627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4" name="Line 18"/>
          <p:cNvSpPr>
            <a:spLocks noChangeShapeType="1"/>
          </p:cNvSpPr>
          <p:nvPr/>
        </p:nvSpPr>
        <p:spPr bwMode="auto">
          <a:xfrm flipV="1">
            <a:off x="5634038" y="4343400"/>
            <a:ext cx="25622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Text Box 20"/>
          <p:cNvSpPr txBox="1">
            <a:spLocks noChangeArrowheads="1"/>
          </p:cNvSpPr>
          <p:nvPr/>
        </p:nvSpPr>
        <p:spPr bwMode="auto">
          <a:xfrm>
            <a:off x="5792788" y="4014788"/>
            <a:ext cx="2409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FF0000"/>
                </a:solidFill>
                <a:latin typeface="Comic Sans MS" charset="0"/>
              </a:rPr>
              <a:t>serverip:sport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9026851-6A0C-374F-BD7E-F01A68872D10}" type="slidenum">
              <a:rPr lang="en-US" altLang="x-none" sz="1400">
                <a:solidFill>
                  <a:srgbClr val="000000"/>
                </a:solidFill>
              </a:rPr>
              <a:pPr/>
              <a:t>48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84150"/>
            <a:ext cx="8161338" cy="1143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HTTP1.0 Message Flow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85900"/>
            <a:ext cx="8107363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HTTP1.0 servers are stateless</a:t>
            </a:r>
            <a:r>
              <a:rPr lang="en-US" altLang="zh-CN" dirty="0">
                <a:ea typeface="宋体" charset="-122"/>
              </a:rPr>
              <a:t> servers: each request is self-contained</a:t>
            </a:r>
            <a:endParaRPr lang="en-US" altLang="x-none" dirty="0">
              <a:ea typeface="宋体" charset="-122"/>
            </a:endParaRPr>
          </a:p>
        </p:txBody>
      </p:sp>
      <p:graphicFrame>
        <p:nvGraphicFramePr>
          <p:cNvPr id="50180" name="Object 2"/>
          <p:cNvGraphicFramePr>
            <a:graphicFrameLocks noChangeAspect="1"/>
          </p:cNvGraphicFramePr>
          <p:nvPr/>
        </p:nvGraphicFramePr>
        <p:xfrm>
          <a:off x="4794250" y="3306763"/>
          <a:ext cx="7810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8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3306763"/>
                        <a:ext cx="7810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1" name="Group 31"/>
          <p:cNvGrpSpPr>
            <a:grpSpLocks/>
          </p:cNvGrpSpPr>
          <p:nvPr/>
        </p:nvGrpSpPr>
        <p:grpSpPr bwMode="auto">
          <a:xfrm>
            <a:off x="8207375" y="2849563"/>
            <a:ext cx="387350" cy="1508125"/>
            <a:chOff x="4180" y="783"/>
            <a:chExt cx="150" cy="307"/>
          </a:xfrm>
        </p:grpSpPr>
        <p:sp>
          <p:nvSpPr>
            <p:cNvPr id="5021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1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5022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50182" name="Text Box 15"/>
          <p:cNvSpPr txBox="1">
            <a:spLocks noChangeArrowheads="1"/>
          </p:cNvSpPr>
          <p:nvPr/>
        </p:nvSpPr>
        <p:spPr bwMode="auto">
          <a:xfrm>
            <a:off x="4751388" y="2244725"/>
            <a:ext cx="863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client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3" name="Text Box 16"/>
          <p:cNvSpPr txBox="1">
            <a:spLocks noChangeArrowheads="1"/>
          </p:cNvSpPr>
          <p:nvPr/>
        </p:nvSpPr>
        <p:spPr bwMode="auto">
          <a:xfrm>
            <a:off x="7923213" y="2162175"/>
            <a:ext cx="962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HTTP</a:t>
            </a:r>
          </a:p>
          <a:p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server</a:t>
            </a:r>
          </a:p>
        </p:txBody>
      </p:sp>
      <p:sp>
        <p:nvSpPr>
          <p:cNvPr id="50184" name="Text Box 20"/>
          <p:cNvSpPr txBox="1">
            <a:spLocks noChangeArrowheads="1"/>
          </p:cNvSpPr>
          <p:nvPr/>
        </p:nvSpPr>
        <p:spPr bwMode="auto">
          <a:xfrm>
            <a:off x="5867400" y="5526088"/>
            <a:ext cx="2409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Server sends file on same connection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5" name="Line 18"/>
          <p:cNvSpPr>
            <a:spLocks noChangeShapeType="1"/>
          </p:cNvSpPr>
          <p:nvPr/>
        </p:nvSpPr>
        <p:spPr bwMode="auto">
          <a:xfrm flipV="1">
            <a:off x="5656263" y="5267325"/>
            <a:ext cx="2562225" cy="20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Text Box 20"/>
          <p:cNvSpPr txBox="1">
            <a:spLocks noChangeArrowheads="1"/>
          </p:cNvSpPr>
          <p:nvPr/>
        </p:nvSpPr>
        <p:spPr bwMode="auto">
          <a:xfrm>
            <a:off x="5730875" y="4445000"/>
            <a:ext cx="24098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GET /home/index.html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USER: xxx</a:t>
            </a:r>
            <a:br>
              <a:rPr lang="en-US" altLang="x-none" sz="1600">
                <a:solidFill>
                  <a:srgbClr val="000000"/>
                </a:solidFill>
                <a:latin typeface="Comic Sans MS" charset="0"/>
              </a:rPr>
            </a:br>
            <a:r>
              <a:rPr lang="en-US" altLang="x-none" sz="1600">
                <a:solidFill>
                  <a:srgbClr val="000000"/>
                </a:solidFill>
                <a:latin typeface="Comic Sans MS" charset="0"/>
              </a:rPr>
              <a:t>PASS: xxx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0187" name="Line 17"/>
          <p:cNvSpPr>
            <a:spLocks noChangeShapeType="1"/>
          </p:cNvSpPr>
          <p:nvPr/>
        </p:nvSpPr>
        <p:spPr bwMode="auto">
          <a:xfrm>
            <a:off x="5680075" y="5549900"/>
            <a:ext cx="2562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188" name="Group 45"/>
          <p:cNvGrpSpPr>
            <a:grpSpLocks/>
          </p:cNvGrpSpPr>
          <p:nvPr/>
        </p:nvGrpSpPr>
        <p:grpSpPr bwMode="auto">
          <a:xfrm>
            <a:off x="528638" y="2185988"/>
            <a:ext cx="4124325" cy="4478337"/>
            <a:chOff x="485775" y="1747838"/>
            <a:chExt cx="4124325" cy="4478337"/>
          </a:xfrm>
        </p:grpSpPr>
        <p:graphicFrame>
          <p:nvGraphicFramePr>
            <p:cNvPr id="50189" name="Object 2"/>
            <p:cNvGraphicFramePr>
              <a:graphicFrameLocks noChangeAspect="1"/>
            </p:cNvGraphicFramePr>
            <p:nvPr/>
          </p:nvGraphicFramePr>
          <p:xfrm>
            <a:off x="522288" y="2892425"/>
            <a:ext cx="781050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49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288" y="2892425"/>
                          <a:ext cx="781050" cy="973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0190" name="Group 8"/>
            <p:cNvGrpSpPr>
              <a:grpSpLocks/>
            </p:cNvGrpSpPr>
            <p:nvPr/>
          </p:nvGrpSpPr>
          <p:grpSpPr bwMode="auto">
            <a:xfrm>
              <a:off x="3935413" y="2435225"/>
              <a:ext cx="387350" cy="1508125"/>
              <a:chOff x="4180" y="783"/>
              <a:chExt cx="150" cy="307"/>
            </a:xfrm>
          </p:grpSpPr>
          <p:sp>
            <p:nvSpPr>
              <p:cNvPr id="50206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7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8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09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0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1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2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50213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0191" name="Text Box 15"/>
            <p:cNvSpPr txBox="1">
              <a:spLocks noChangeArrowheads="1"/>
            </p:cNvSpPr>
            <p:nvPr/>
          </p:nvSpPr>
          <p:spPr bwMode="auto">
            <a:xfrm>
              <a:off x="485775" y="1830388"/>
              <a:ext cx="84772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client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2" name="Text Box 16"/>
            <p:cNvSpPr txBox="1">
              <a:spLocks noChangeArrowheads="1"/>
            </p:cNvSpPr>
            <p:nvPr/>
          </p:nvSpPr>
          <p:spPr bwMode="auto">
            <a:xfrm>
              <a:off x="3654425" y="1747838"/>
              <a:ext cx="955675" cy="1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FTP</a:t>
              </a:r>
            </a:p>
            <a:p>
              <a:r>
                <a:rPr lang="en-US" altLang="x-none" sz="2000">
                  <a:solidFill>
                    <a:srgbClr val="000000"/>
                  </a:solidFill>
                  <a:latin typeface="Comic Sans MS" charset="0"/>
                </a:rPr>
                <a:t>server</a:t>
              </a:r>
            </a:p>
          </p:txBody>
        </p:sp>
        <p:sp>
          <p:nvSpPr>
            <p:cNvPr id="50193" name="Line 17"/>
            <p:cNvSpPr>
              <a:spLocks noChangeShapeType="1"/>
            </p:cNvSpPr>
            <p:nvPr/>
          </p:nvSpPr>
          <p:spPr bwMode="auto">
            <a:xfrm>
              <a:off x="1333500" y="283051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4" name="Line 18"/>
            <p:cNvSpPr>
              <a:spLocks noChangeShapeType="1"/>
            </p:cNvSpPr>
            <p:nvPr/>
          </p:nvSpPr>
          <p:spPr bwMode="auto">
            <a:xfrm flipV="1">
              <a:off x="1358062" y="4299991"/>
              <a:ext cx="2562225" cy="190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Text Box 20"/>
            <p:cNvSpPr txBox="1">
              <a:spLocks noChangeArrowheads="1"/>
            </p:cNvSpPr>
            <p:nvPr/>
          </p:nvSpPr>
          <p:spPr bwMode="auto">
            <a:xfrm>
              <a:off x="1595438" y="5111750"/>
              <a:ext cx="240982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Server initiates TCP data connection</a:t>
              </a:r>
            </a:p>
            <a:p>
              <a:r>
                <a:rPr lang="en-US" altLang="x-none" sz="1600">
                  <a:solidFill>
                    <a:srgbClr val="FF0000"/>
                  </a:solidFill>
                  <a:latin typeface="Comic Sans MS" charset="0"/>
                </a:rPr>
                <a:t>server:20  clientip:cport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6" name="Text Box 20"/>
            <p:cNvSpPr txBox="1">
              <a:spLocks noChangeArrowheads="1"/>
            </p:cNvSpPr>
            <p:nvPr/>
          </p:nvSpPr>
          <p:spPr bwMode="auto">
            <a:xfrm>
              <a:off x="1458569" y="400515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PORT clientip:cport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197" name="Line 18"/>
            <p:cNvSpPr>
              <a:spLocks noChangeShapeType="1"/>
            </p:cNvSpPr>
            <p:nvPr/>
          </p:nvSpPr>
          <p:spPr bwMode="auto">
            <a:xfrm flipV="1">
              <a:off x="1384300" y="4852988"/>
              <a:ext cx="2562225" cy="206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Text Box 20"/>
            <p:cNvSpPr txBox="1">
              <a:spLocks noChangeArrowheads="1"/>
            </p:cNvSpPr>
            <p:nvPr/>
          </p:nvSpPr>
          <p:spPr bwMode="auto">
            <a:xfrm>
              <a:off x="1485900" y="4502720"/>
              <a:ext cx="2409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solidFill>
                    <a:srgbClr val="000000"/>
                  </a:solidFill>
                  <a:latin typeface="Comic Sans MS" charset="0"/>
                </a:rPr>
                <a:t>RETR index.html</a:t>
              </a:r>
              <a:endParaRPr lang="en-US" altLang="x-none" sz="1800">
                <a:solidFill>
                  <a:srgbClr val="000000"/>
                </a:solidFill>
                <a:latin typeface="Comic Sans MS" charset="0"/>
              </a:endParaRPr>
            </a:p>
          </p:txBody>
        </p:sp>
        <p:sp>
          <p:nvSpPr>
            <p:cNvPr id="50199" name="Line 17"/>
            <p:cNvSpPr>
              <a:spLocks noChangeShapeType="1"/>
            </p:cNvSpPr>
            <p:nvPr/>
          </p:nvSpPr>
          <p:spPr bwMode="auto">
            <a:xfrm>
              <a:off x="1408113" y="5135563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0" name="Text Box 20"/>
            <p:cNvSpPr txBox="1">
              <a:spLocks noChangeArrowheads="1"/>
            </p:cNvSpPr>
            <p:nvPr/>
          </p:nvSpPr>
          <p:spPr bwMode="auto">
            <a:xfrm>
              <a:off x="1397000" y="245586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USER xxx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1" name="Line 17"/>
            <p:cNvSpPr>
              <a:spLocks noChangeShapeType="1"/>
            </p:cNvSpPr>
            <p:nvPr/>
          </p:nvSpPr>
          <p:spPr bwMode="auto">
            <a:xfrm>
              <a:off x="1360488" y="33940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Text Box 20"/>
            <p:cNvSpPr txBox="1">
              <a:spLocks noChangeArrowheads="1"/>
            </p:cNvSpPr>
            <p:nvPr/>
          </p:nvSpPr>
          <p:spPr bwMode="auto">
            <a:xfrm>
              <a:off x="1422400" y="302101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PASS xxx 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3" name="Line 17"/>
            <p:cNvSpPr>
              <a:spLocks noChangeShapeType="1"/>
            </p:cNvSpPr>
            <p:nvPr/>
          </p:nvSpPr>
          <p:spPr bwMode="auto">
            <a:xfrm>
              <a:off x="1422400" y="6226175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4" name="Text Box 20"/>
            <p:cNvSpPr txBox="1">
              <a:spLocks noChangeArrowheads="1"/>
            </p:cNvSpPr>
            <p:nvPr/>
          </p:nvSpPr>
          <p:spPr bwMode="auto">
            <a:xfrm>
              <a:off x="1420956" y="3516523"/>
              <a:ext cx="2409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1600">
                  <a:latin typeface="Comic Sans MS" charset="0"/>
                </a:rPr>
                <a:t>CWD home</a:t>
              </a:r>
              <a:endParaRPr lang="en-US" altLang="x-none" sz="1800">
                <a:latin typeface="Comic Sans MS" charset="0"/>
              </a:endParaRPr>
            </a:p>
          </p:txBody>
        </p:sp>
        <p:sp>
          <p:nvSpPr>
            <p:cNvPr id="50205" name="Line 17"/>
            <p:cNvSpPr>
              <a:spLocks noChangeShapeType="1"/>
            </p:cNvSpPr>
            <p:nvPr/>
          </p:nvSpPr>
          <p:spPr bwMode="auto">
            <a:xfrm>
              <a:off x="1326862" y="3840372"/>
              <a:ext cx="2562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Server Flow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68610" name="Rectangle 20"/>
          <p:cNvSpPr>
            <a:spLocks noChangeArrowheads="1"/>
          </p:cNvSpPr>
          <p:nvPr/>
        </p:nvSpPr>
        <p:spPr bwMode="auto">
          <a:xfrm>
            <a:off x="965200" y="22574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connSocket = accept()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1" name="Rectangle 22"/>
          <p:cNvSpPr>
            <a:spLocks noChangeArrowheads="1"/>
          </p:cNvSpPr>
          <p:nvPr/>
        </p:nvSpPr>
        <p:spPr bwMode="auto">
          <a:xfrm>
            <a:off x="942975" y="1466850"/>
            <a:ext cx="2767013" cy="3079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400">
                <a:solidFill>
                  <a:srgbClr val="000000"/>
                </a:solidFill>
                <a:latin typeface="Arial" charset="0"/>
                <a:ea typeface="宋体" charset="-122"/>
              </a:rPr>
              <a:t>Create ServerSocket(6789)</a:t>
            </a:r>
            <a:endParaRPr lang="en-US" altLang="x-non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2" name="Rectangle 23"/>
          <p:cNvSpPr>
            <a:spLocks noChangeArrowheads="1"/>
          </p:cNvSpPr>
          <p:nvPr/>
        </p:nvSpPr>
        <p:spPr bwMode="auto">
          <a:xfrm>
            <a:off x="973138" y="2986088"/>
            <a:ext cx="2768600" cy="6508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read request from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3" name="Rectangle 24"/>
          <p:cNvSpPr>
            <a:spLocks noChangeArrowheads="1"/>
          </p:cNvSpPr>
          <p:nvPr/>
        </p:nvSpPr>
        <p:spPr bwMode="auto">
          <a:xfrm>
            <a:off x="1011238" y="4625975"/>
            <a:ext cx="2768600" cy="3683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Serve the request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4" name="Rectangle 26"/>
          <p:cNvSpPr>
            <a:spLocks noChangeArrowheads="1"/>
          </p:cNvSpPr>
          <p:nvPr/>
        </p:nvSpPr>
        <p:spPr bwMode="auto">
          <a:xfrm>
            <a:off x="1082675" y="5902325"/>
            <a:ext cx="27686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charset="-122"/>
              </a:rPr>
              <a:t>close connSocket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5" name="Line 27"/>
          <p:cNvSpPr>
            <a:spLocks noChangeShapeType="1"/>
          </p:cNvSpPr>
          <p:nvPr/>
        </p:nvSpPr>
        <p:spPr bwMode="auto">
          <a:xfrm>
            <a:off x="2322513" y="1846263"/>
            <a:ext cx="0" cy="392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6" name="Line 28"/>
          <p:cNvSpPr>
            <a:spLocks noChangeShapeType="1"/>
          </p:cNvSpPr>
          <p:nvPr/>
        </p:nvSpPr>
        <p:spPr bwMode="auto">
          <a:xfrm>
            <a:off x="2317750" y="2627313"/>
            <a:ext cx="0" cy="3476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7" name="Line 29"/>
          <p:cNvSpPr>
            <a:spLocks noChangeShapeType="1"/>
          </p:cNvSpPr>
          <p:nvPr/>
        </p:nvSpPr>
        <p:spPr bwMode="auto">
          <a:xfrm>
            <a:off x="2281238" y="3651250"/>
            <a:ext cx="4762" cy="768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8" name="Line 31"/>
          <p:cNvSpPr>
            <a:spLocks noChangeShapeType="1"/>
          </p:cNvSpPr>
          <p:nvPr/>
        </p:nvSpPr>
        <p:spPr bwMode="auto">
          <a:xfrm flipH="1">
            <a:off x="2278063" y="5105400"/>
            <a:ext cx="79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619" name="Freeform 32"/>
          <p:cNvSpPr>
            <a:spLocks/>
          </p:cNvSpPr>
          <p:nvPr/>
        </p:nvSpPr>
        <p:spPr bwMode="auto">
          <a:xfrm>
            <a:off x="522288" y="2049463"/>
            <a:ext cx="1785937" cy="4441825"/>
          </a:xfrm>
          <a:custGeom>
            <a:avLst/>
            <a:gdLst>
              <a:gd name="T0" fmla="*/ 2147483647 w 1125"/>
              <a:gd name="T1" fmla="*/ 2147483647 h 2798"/>
              <a:gd name="T2" fmla="*/ 2147483647 w 1125"/>
              <a:gd name="T3" fmla="*/ 2147483647 h 2798"/>
              <a:gd name="T4" fmla="*/ 0 w 1125"/>
              <a:gd name="T5" fmla="*/ 2147483647 h 2798"/>
              <a:gd name="T6" fmla="*/ 0 w 1125"/>
              <a:gd name="T7" fmla="*/ 0 h 2798"/>
              <a:gd name="T8" fmla="*/ 2147483647 w 1125"/>
              <a:gd name="T9" fmla="*/ 0 h 27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5"/>
              <a:gd name="T16" fmla="*/ 0 h 2798"/>
              <a:gd name="T17" fmla="*/ 1125 w 1125"/>
              <a:gd name="T18" fmla="*/ 2798 h 27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5" h="2798">
                <a:moveTo>
                  <a:pt x="1079" y="2670"/>
                </a:moveTo>
                <a:lnTo>
                  <a:pt x="1079" y="2798"/>
                </a:lnTo>
                <a:lnTo>
                  <a:pt x="0" y="2798"/>
                </a:lnTo>
                <a:lnTo>
                  <a:pt x="0" y="0"/>
                </a:lnTo>
                <a:lnTo>
                  <a:pt x="112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68620" name="Object 3"/>
          <p:cNvGraphicFramePr>
            <a:graphicFrameLocks noChangeAspect="1"/>
          </p:cNvGraphicFramePr>
          <p:nvPr/>
        </p:nvGraphicFramePr>
        <p:xfrm>
          <a:off x="4343400" y="304800"/>
          <a:ext cx="439737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Photo Editor Photo" r:id="rId4" imgW="11155332" imgH="7535327" progId="MSPhotoEd.3">
                  <p:embed/>
                </p:oleObj>
              </mc:Choice>
              <mc:Fallback>
                <p:oleObj name="Photo Editor Photo" r:id="rId4" imgW="11155332" imgH="7535327" progId="MSPhotoEd.3">
                  <p:embed/>
                  <p:pic>
                    <p:nvPicPr>
                      <p:cNvPr id="686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04800"/>
                        <a:ext cx="439737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Rectangle 27"/>
          <p:cNvSpPr>
            <a:spLocks noChangeArrowheads="1"/>
          </p:cNvSpPr>
          <p:nvPr/>
        </p:nvSpPr>
        <p:spPr bwMode="auto">
          <a:xfrm>
            <a:off x="4953000" y="3581400"/>
            <a:ext cx="4117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altLang="zh-CN" sz="1800" b="1">
                <a:solidFill>
                  <a:srgbClr val="000000"/>
                </a:solidFill>
                <a:latin typeface="Arial" charset="0"/>
                <a:ea typeface="宋体" charset="-122"/>
              </a:rPr>
              <a:t>Welcome socket: the waiting room</a:t>
            </a:r>
          </a:p>
          <a:p>
            <a:pPr algn="l" eaLnBrk="1" hangingPunct="1">
              <a:buFontTx/>
              <a:buChar char="-"/>
            </a:pPr>
            <a:r>
              <a:rPr lang="en-US" altLang="x-none" sz="1800" b="1">
                <a:solidFill>
                  <a:srgbClr val="000000"/>
                </a:solidFill>
                <a:latin typeface="Arial" charset="0"/>
                <a:ea typeface="宋体" charset="-122"/>
              </a:rPr>
              <a:t>connSocket: the operation room</a:t>
            </a:r>
            <a:endParaRPr lang="en-US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91A3D01-BFE5-B44B-88DF-33266C639D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3368D5F-1B61-EF4D-91B8-9DD2736C5AC4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5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8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28B1C5E-CB3C-EB4E-A619-951B75227282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6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ServerSocket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356600" cy="50006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an unbound server socket.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socket, bound to the specified port.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socket and binds it to the specified local port number, with the specified backlog.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 err="1">
                <a:ea typeface="宋体" charset="-122"/>
              </a:rPr>
              <a:t>ServerSocket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port,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backlog, </a:t>
            </a:r>
            <a:r>
              <a:rPr lang="en-US" altLang="zh-CN" sz="1600" dirty="0" err="1">
                <a:ea typeface="宋体" charset="-122"/>
              </a:rPr>
              <a:t>InetAddress</a:t>
            </a:r>
            <a:r>
              <a:rPr lang="en-US" altLang="zh-CN" sz="1600" dirty="0">
                <a:ea typeface="宋体" charset="-122"/>
              </a:rPr>
              <a:t> </a:t>
            </a:r>
            <a:r>
              <a:rPr lang="en-US" altLang="zh-CN" sz="1600" dirty="0" err="1">
                <a:ea typeface="宋体" charset="-122"/>
              </a:rPr>
              <a:t>bindAddr</a:t>
            </a:r>
            <a:r>
              <a:rPr lang="en-US" altLang="zh-CN" sz="1600" dirty="0">
                <a:ea typeface="宋体" charset="-122"/>
              </a:rPr>
              <a:t>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creates a server with the specified port, listen backlog, and local IP address to bind to.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 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b="1" dirty="0">
                <a:ea typeface="宋体" charset="-122"/>
              </a:rPr>
              <a:t>bind</a:t>
            </a:r>
            <a:r>
              <a:rPr lang="en-US" altLang="zh-CN" sz="1600" dirty="0">
                <a:ea typeface="宋体" charset="-122"/>
              </a:rPr>
              <a:t>(</a:t>
            </a:r>
            <a:r>
              <a:rPr lang="en-US" altLang="zh-CN" sz="1600" dirty="0" err="1">
                <a:ea typeface="宋体" charset="-122"/>
              </a:rPr>
              <a:t>SocketAddress</a:t>
            </a:r>
            <a:r>
              <a:rPr lang="en-US" altLang="zh-CN" sz="1600" dirty="0">
                <a:ea typeface="宋体" charset="-122"/>
              </a:rPr>
              <a:t> endpoint, </a:t>
            </a:r>
            <a:r>
              <a:rPr lang="en-US" altLang="zh-CN" sz="1600" dirty="0" err="1">
                <a:ea typeface="宋体" charset="-122"/>
              </a:rPr>
              <a:t>int</a:t>
            </a:r>
            <a:r>
              <a:rPr lang="en-US" altLang="zh-CN" sz="1600" dirty="0">
                <a:ea typeface="宋体" charset="-122"/>
              </a:rPr>
              <a:t> backlog)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binds the </a:t>
            </a:r>
            <a:r>
              <a:rPr lang="en-US" altLang="zh-CN" sz="1400" dirty="0" err="1">
                <a:ea typeface="宋体" charset="-122"/>
              </a:rPr>
              <a:t>ServerSocket</a:t>
            </a:r>
            <a:r>
              <a:rPr lang="en-US" altLang="zh-CN" sz="1400" dirty="0">
                <a:ea typeface="宋体" charset="-122"/>
              </a:rPr>
              <a:t> to a specific address (IP address and port number).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zh-CN" sz="1600" dirty="0">
                <a:ea typeface="宋体" charset="-122"/>
              </a:rPr>
              <a:t>Socket </a:t>
            </a:r>
            <a:r>
              <a:rPr lang="en-US" altLang="zh-CN" sz="1600" b="1" dirty="0">
                <a:ea typeface="宋体" charset="-122"/>
              </a:rPr>
              <a:t>accept</a:t>
            </a:r>
            <a:r>
              <a:rPr lang="en-US" altLang="zh-CN" sz="1600" dirty="0">
                <a:ea typeface="宋体" charset="-122"/>
              </a:rPr>
              <a:t>()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listens for a connection to be made to this socket and accepts it.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6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800" b="1" dirty="0">
                <a:ea typeface="ＭＳ Ｐゴシック" charset="-128"/>
              </a:rPr>
              <a:t>close</a:t>
            </a:r>
            <a:r>
              <a:rPr lang="en-US" altLang="x-none" sz="1800" dirty="0">
                <a:ea typeface="ＭＳ Ｐゴシック" charset="-128"/>
              </a:rPr>
              <a:t>() </a:t>
            </a:r>
            <a:endParaRPr lang="en-US" altLang="zh-CN" sz="18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600" dirty="0">
                <a:ea typeface="宋体" charset="-122"/>
              </a:rPr>
              <a:t>c</a:t>
            </a:r>
            <a:r>
              <a:rPr lang="en-US" altLang="x-none" sz="1600" dirty="0">
                <a:ea typeface="ＭＳ Ｐゴシック" charset="-128"/>
              </a:rPr>
              <a:t>loses this socket. </a:t>
            </a:r>
          </a:p>
        </p:txBody>
      </p:sp>
    </p:spTree>
    <p:extLst>
      <p:ext uri="{BB962C8B-B14F-4D97-AF65-F5344CB8AC3E}">
        <p14:creationId xmlns:p14="http://schemas.microsoft.com/office/powerpoint/2010/main" val="35925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ourier New" charset="0"/>
                <a:ea typeface="宋体" charset="-122"/>
              </a:rPr>
              <a:t>(Client)Socket</a:t>
            </a:r>
            <a:endParaRPr lang="en-US" altLang="x-none">
              <a:latin typeface="Courier New" charset="0"/>
              <a:ea typeface="ＭＳ Ｐゴシック" charset="-128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7000"/>
            <a:ext cx="8134350" cy="5461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at the specified IP address.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address,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port, </a:t>
            </a:r>
            <a:r>
              <a:rPr lang="en-US" altLang="x-none" sz="1600" dirty="0" err="1">
                <a:ea typeface="ＭＳ Ｐゴシック" charset="-128"/>
              </a:rPr>
              <a:t>InetAddress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localAddr</a:t>
            </a:r>
            <a:r>
              <a:rPr lang="en-US" altLang="x-none" sz="1600" dirty="0">
                <a:ea typeface="ＭＳ Ｐゴシック" charset="-128"/>
              </a:rPr>
              <a:t>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localPort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socket and connects it to the specified remote address on the specified remote port. 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Socket</a:t>
            </a:r>
            <a:r>
              <a:rPr lang="en-US" altLang="x-none" sz="1600" dirty="0">
                <a:ea typeface="ＭＳ Ｐゴシック" charset="-128"/>
              </a:rPr>
              <a:t>(String host,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port)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reates a stream socket and connects it to the specified port number on the named host.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bind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</a:t>
            </a:r>
            <a:r>
              <a:rPr lang="en-US" altLang="x-none" sz="1600" dirty="0" err="1">
                <a:ea typeface="ＭＳ Ｐゴシック" charset="-128"/>
              </a:rPr>
              <a:t>bindpoint</a:t>
            </a:r>
            <a:r>
              <a:rPr lang="en-US" altLang="x-none" sz="1600" dirty="0">
                <a:ea typeface="ＭＳ Ｐゴシック" charset="-128"/>
              </a:rPr>
              <a:t>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b</a:t>
            </a:r>
            <a:r>
              <a:rPr lang="en-US" altLang="x-none" sz="1400" dirty="0">
                <a:ea typeface="ＭＳ Ｐゴシック" charset="-128"/>
              </a:rPr>
              <a:t>inds the socket to a local address. 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</a:t>
            </a:r>
            <a:r>
              <a:rPr lang="en-US" altLang="zh-CN" sz="1400" dirty="0">
                <a:ea typeface="宋体" charset="-122"/>
              </a:rPr>
              <a:t> </a:t>
            </a:r>
            <a:r>
              <a:rPr lang="en-US" altLang="x-none" sz="1400" dirty="0">
                <a:ea typeface="ＭＳ Ｐゴシック" charset="-128"/>
              </a:rPr>
              <a:t>server. 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connect</a:t>
            </a:r>
            <a:r>
              <a:rPr lang="en-US" altLang="x-none" sz="1600" dirty="0">
                <a:ea typeface="ＭＳ Ｐゴシック" charset="-128"/>
              </a:rPr>
              <a:t>(</a:t>
            </a:r>
            <a:r>
              <a:rPr lang="en-US" altLang="x-none" sz="1600" dirty="0" err="1">
                <a:ea typeface="ＭＳ Ｐゴシック" charset="-128"/>
              </a:rPr>
              <a:t>SocketAddress</a:t>
            </a:r>
            <a:r>
              <a:rPr lang="en-US" altLang="x-none" sz="1600" dirty="0">
                <a:ea typeface="ＭＳ Ｐゴシック" charset="-128"/>
              </a:rPr>
              <a:t> endpoint, </a:t>
            </a:r>
            <a:r>
              <a:rPr lang="en-US" altLang="x-none" sz="1600" dirty="0" err="1">
                <a:ea typeface="ＭＳ Ｐゴシック" charset="-128"/>
              </a:rPr>
              <a:t>int</a:t>
            </a:r>
            <a:r>
              <a:rPr lang="en-US" altLang="x-none" sz="1600" dirty="0">
                <a:ea typeface="ＭＳ Ｐゴシック" charset="-128"/>
              </a:rPr>
              <a:t> timeout)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onnects this socket to the server with a specified timeout value.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InputStream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getInputStream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input stream for this socket.</a:t>
            </a: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dirty="0" err="1">
                <a:ea typeface="ＭＳ Ｐゴシック" charset="-128"/>
              </a:rPr>
              <a:t>OutputStream</a:t>
            </a:r>
            <a:r>
              <a:rPr lang="en-US" altLang="x-none" sz="1600" dirty="0">
                <a:ea typeface="ＭＳ Ｐゴシック" charset="-128"/>
              </a:rPr>
              <a:t> </a:t>
            </a:r>
            <a:r>
              <a:rPr lang="en-US" altLang="x-none" sz="1600" b="1" dirty="0" err="1">
                <a:ea typeface="ＭＳ Ｐゴシック" charset="-128"/>
              </a:rPr>
              <a:t>getOutputStream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ea typeface="宋体" charset="-122"/>
              </a:rPr>
              <a:t>r</a:t>
            </a:r>
            <a:r>
              <a:rPr lang="en-US" altLang="x-none" sz="1400" dirty="0">
                <a:ea typeface="ＭＳ Ｐゴシック" charset="-128"/>
              </a:rPr>
              <a:t>eturns an output stream for this socket.</a:t>
            </a:r>
            <a:endParaRPr lang="en-US" altLang="zh-CN" sz="14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altLang="zh-CN" sz="1400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x-none" sz="1600" b="1" dirty="0">
                <a:ea typeface="ＭＳ Ｐゴシック" charset="-128"/>
              </a:rPr>
              <a:t>close</a:t>
            </a:r>
            <a:r>
              <a:rPr lang="en-US" altLang="x-none" sz="1600" dirty="0">
                <a:ea typeface="ＭＳ Ｐゴシック" charset="-128"/>
              </a:rPr>
              <a:t>() </a:t>
            </a:r>
            <a:endParaRPr lang="en-US" altLang="zh-CN" sz="1600" dirty="0">
              <a:ea typeface="宋体" charset="-122"/>
            </a:endParaRPr>
          </a:p>
          <a:p>
            <a:pPr lvl="1">
              <a:lnSpc>
                <a:spcPct val="80000"/>
              </a:lnSpc>
              <a:buFont typeface="ZapfDingbats" charset="0"/>
              <a:buNone/>
            </a:pPr>
            <a:r>
              <a:rPr lang="en-US" altLang="zh-CN" sz="1400" dirty="0">
                <a:ea typeface="宋体" charset="-122"/>
              </a:rPr>
              <a:t>c</a:t>
            </a:r>
            <a:r>
              <a:rPr lang="en-US" altLang="x-none" sz="1400" dirty="0">
                <a:ea typeface="ＭＳ Ｐゴシック" charset="-128"/>
              </a:rPr>
              <a:t>loses this socket. </a:t>
            </a:r>
          </a:p>
        </p:txBody>
      </p:sp>
    </p:spTree>
    <p:extLst>
      <p:ext uri="{BB962C8B-B14F-4D97-AF65-F5344CB8AC3E}">
        <p14:creationId xmlns:p14="http://schemas.microsoft.com/office/powerpoint/2010/main" val="15713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561EFF8-6F56-344E-84BF-E539C20AEDF9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8</a:t>
            </a:fld>
            <a:endParaRPr lang="en-US" altLang="x-none" sz="14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Simple TCP Example</a:t>
            </a:r>
            <a:endParaRPr lang="en-US" altLang="x-none">
              <a:ea typeface="ＭＳ Ｐゴシック" charset="-128"/>
            </a:endParaRPr>
          </a:p>
        </p:txBody>
      </p:sp>
      <p:graphicFrame>
        <p:nvGraphicFramePr>
          <p:cNvPr id="74755" name="Object 2"/>
          <p:cNvGraphicFramePr>
            <a:graphicFrameLocks noGrp="1" noChangeAspect="1"/>
          </p:cNvGraphicFramePr>
          <p:nvPr>
            <p:ph type="body" sz="half" idx="1"/>
          </p:nvPr>
        </p:nvGraphicFramePr>
        <p:xfrm>
          <a:off x="3835400" y="1546225"/>
          <a:ext cx="530860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Photo Editor Photo" r:id="rId4" imgW="11304762" imgH="9307224" progId="MSPhotoEd.3">
                  <p:embed/>
                </p:oleObj>
              </mc:Choice>
              <mc:Fallback>
                <p:oleObj name="Photo Editor Photo" r:id="rId4" imgW="11304762" imgH="9307224" progId="MSPhotoEd.3">
                  <p:embed/>
                  <p:pic>
                    <p:nvPicPr>
                      <p:cNvPr id="747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374" r="12230"/>
                      <a:stretch>
                        <a:fillRect/>
                      </a:stretch>
                    </p:blipFill>
                    <p:spPr bwMode="auto">
                      <a:xfrm>
                        <a:off x="3835400" y="1546225"/>
                        <a:ext cx="5308600" cy="436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3"/>
          <p:cNvSpPr txBox="1">
            <a:spLocks noChangeArrowheads="1"/>
          </p:cNvSpPr>
          <p:nvPr/>
        </p:nvSpPr>
        <p:spPr bwMode="auto">
          <a:xfrm>
            <a:off x="236538" y="1620838"/>
            <a:ext cx="4114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>
                <a:solidFill>
                  <a:srgbClr val="FF0000"/>
                </a:solidFill>
                <a:latin typeface="Comic Sans MS" charset="0"/>
              </a:rPr>
              <a:t>Example client-server app:</a:t>
            </a:r>
            <a:endParaRPr lang="en-US" altLang="x-none">
              <a:solidFill>
                <a:srgbClr val="000000"/>
              </a:solidFill>
              <a:latin typeface="Comic Sans MS" charset="0"/>
            </a:endParaRP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1) client reads line from standard input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inFromUser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 , sends to server via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outToServer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2) server reads line from socket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3) server converts line to uppercase, sends back to client</a:t>
            </a:r>
          </a:p>
          <a:p>
            <a:pPr algn="l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4) client reads, prints  modified line from socket (</a:t>
            </a:r>
            <a:r>
              <a:rPr lang="en-US" altLang="x-none" sz="2000" b="1">
                <a:solidFill>
                  <a:srgbClr val="000000"/>
                </a:solidFill>
                <a:latin typeface="Courier New" charset="0"/>
              </a:rPr>
              <a:t>inFromServer</a:t>
            </a:r>
            <a:r>
              <a:rPr lang="en-US" altLang="x-none" sz="2000">
                <a:solidFill>
                  <a:srgbClr val="000000"/>
                </a:solidFill>
                <a:latin typeface="Comic Sans MS" charset="0"/>
              </a:rPr>
              <a:t> stream)</a:t>
            </a:r>
          </a:p>
        </p:txBody>
      </p:sp>
    </p:spTree>
    <p:extLst>
      <p:ext uri="{BB962C8B-B14F-4D97-AF65-F5344CB8AC3E}">
        <p14:creationId xmlns:p14="http://schemas.microsoft.com/office/powerpoint/2010/main" val="77138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>
                <a:ea typeface="ＭＳ Ｐゴシック" charset="-128"/>
              </a:rPr>
              <a:t>Example: Java client (TCP)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76802" name="Rectangle 3"/>
          <p:cNvSpPr>
            <a:spLocks noChangeArrowheads="1"/>
          </p:cNvSpPr>
          <p:nvPr/>
        </p:nvSpPr>
        <p:spPr bwMode="auto">
          <a:xfrm>
            <a:off x="2185988" y="1347788"/>
            <a:ext cx="6888162" cy="532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import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java.io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.*;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import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java.net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.*;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class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TCPClient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{ </a:t>
            </a:r>
          </a:p>
          <a:p>
            <a:pPr algn="l"/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public static void main(String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argv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[]) throws Exception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{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String sentence;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String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modifiedSentence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; </a:t>
            </a:r>
          </a:p>
          <a:p>
            <a:pPr algn="l"/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BufferedReader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inFromUser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=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  new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BufferedReader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(new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InputStreamReader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System.in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));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sentence =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inFromUser.readLine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(); </a:t>
            </a:r>
            <a:br>
              <a:rPr lang="en-US" altLang="x-none" sz="1800" dirty="0">
                <a:solidFill>
                  <a:srgbClr val="000000"/>
                </a:solidFill>
                <a:latin typeface="Arial" charset="0"/>
              </a:rPr>
            </a:br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Socket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clientSocket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= new Socket(</a:t>
            </a:r>
            <a:r>
              <a:rPr lang="ja-JP" altLang="en-US" sz="18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ja-JP" sz="1800" dirty="0" err="1">
                <a:solidFill>
                  <a:srgbClr val="000000"/>
                </a:solidFill>
                <a:latin typeface="Arial" charset="0"/>
              </a:rPr>
              <a:t>server.name</a:t>
            </a:r>
            <a:r>
              <a:rPr lang="en-US" altLang="ja-JP" sz="1800" dirty="0">
                <a:solidFill>
                  <a:srgbClr val="000000"/>
                </a:solidFill>
                <a:latin typeface="Arial" charset="0"/>
              </a:rPr>
              <a:t>", 6789); </a:t>
            </a:r>
          </a:p>
          <a:p>
            <a:pPr algn="l"/>
            <a:endParaRPr lang="en-US" altLang="x-none" sz="1800" dirty="0">
              <a:solidFill>
                <a:srgbClr val="000000"/>
              </a:solidFill>
              <a:latin typeface="Arial" charset="0"/>
            </a:endParaRP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DataOutputStream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outToServer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= </a:t>
            </a:r>
          </a:p>
          <a:p>
            <a:pPr algn="l"/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          new 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DataOutputStream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x-none" sz="1800" dirty="0" err="1">
                <a:solidFill>
                  <a:srgbClr val="000000"/>
                </a:solidFill>
                <a:latin typeface="Arial" charset="0"/>
              </a:rPr>
              <a:t>clientSocket.getOutputStream</a:t>
            </a:r>
            <a:r>
              <a:rPr lang="en-US" altLang="x-none" sz="1800" dirty="0">
                <a:solidFill>
                  <a:srgbClr val="000000"/>
                </a:solidFill>
                <a:latin typeface="Arial" charset="0"/>
              </a:rPr>
              <a:t>());</a:t>
            </a:r>
            <a:r>
              <a:rPr lang="en-US" altLang="x-none" sz="1800" dirty="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altLang="x-none" sz="1800" dirty="0">
              <a:solidFill>
                <a:srgbClr val="000000"/>
              </a:solidFill>
            </a:endParaRPr>
          </a:p>
          <a:p>
            <a:pPr algn="l"/>
            <a:r>
              <a:rPr lang="en-US" altLang="x-none" sz="1600" dirty="0">
                <a:solidFill>
                  <a:srgbClr val="000000"/>
                </a:solidFill>
              </a:rPr>
              <a:t>        </a:t>
            </a:r>
          </a:p>
        </p:txBody>
      </p:sp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700088" y="3810000"/>
            <a:ext cx="153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input stream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4" name="Text Box 5"/>
          <p:cNvSpPr txBox="1">
            <a:spLocks noChangeArrowheads="1"/>
          </p:cNvSpPr>
          <p:nvPr/>
        </p:nvSpPr>
        <p:spPr bwMode="auto">
          <a:xfrm>
            <a:off x="166688" y="4633913"/>
            <a:ext cx="2068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client socket, 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connect to server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5" name="Text Box 6"/>
          <p:cNvSpPr txBox="1">
            <a:spLocks noChangeArrowheads="1"/>
          </p:cNvSpPr>
          <p:nvPr/>
        </p:nvSpPr>
        <p:spPr bwMode="auto">
          <a:xfrm>
            <a:off x="0" y="5549900"/>
            <a:ext cx="2216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Create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output stream</a:t>
            </a:r>
          </a:p>
          <a:p>
            <a:pPr algn="r"/>
            <a:r>
              <a:rPr lang="en-US" altLang="x-none" sz="1800">
                <a:solidFill>
                  <a:srgbClr val="3333CC"/>
                </a:solidFill>
                <a:latin typeface="Comic Sans MS" charset="0"/>
              </a:rPr>
              <a:t>attached to socket</a:t>
            </a:r>
            <a:endParaRPr lang="en-US" altLang="x-none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76806" name="Freeform 7"/>
          <p:cNvSpPr>
            <a:spLocks/>
          </p:cNvSpPr>
          <p:nvPr/>
        </p:nvSpPr>
        <p:spPr bwMode="auto">
          <a:xfrm>
            <a:off x="2081213" y="3890963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6807" name="Line 8"/>
          <p:cNvSpPr>
            <a:spLocks noChangeShapeType="1"/>
          </p:cNvSpPr>
          <p:nvPr/>
        </p:nvSpPr>
        <p:spPr bwMode="auto">
          <a:xfrm flipV="1">
            <a:off x="2214563" y="4152900"/>
            <a:ext cx="3619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8" name="Freeform 9"/>
          <p:cNvSpPr>
            <a:spLocks/>
          </p:cNvSpPr>
          <p:nvPr/>
        </p:nvSpPr>
        <p:spPr bwMode="auto">
          <a:xfrm>
            <a:off x="2081213" y="4733925"/>
            <a:ext cx="123825" cy="7667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09" name="Line 10"/>
          <p:cNvSpPr>
            <a:spLocks noChangeShapeType="1"/>
          </p:cNvSpPr>
          <p:nvPr/>
        </p:nvSpPr>
        <p:spPr bwMode="auto">
          <a:xfrm>
            <a:off x="2209800" y="5116513"/>
            <a:ext cx="423863" cy="3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0" name="Freeform 11"/>
          <p:cNvSpPr>
            <a:spLocks/>
          </p:cNvSpPr>
          <p:nvPr/>
        </p:nvSpPr>
        <p:spPr bwMode="auto">
          <a:xfrm>
            <a:off x="2109788" y="5648325"/>
            <a:ext cx="123825" cy="80486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1" name="Line 12"/>
          <p:cNvSpPr>
            <a:spLocks noChangeShapeType="1"/>
          </p:cNvSpPr>
          <p:nvPr/>
        </p:nvSpPr>
        <p:spPr bwMode="auto">
          <a:xfrm flipV="1">
            <a:off x="2238375" y="5748338"/>
            <a:ext cx="361950" cy="142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B163F5C-5E22-4342-861B-4036F8A2F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151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C234C43-A668-CF4A-8821-761715920426}" type="slidenum">
              <a:rPr lang="en-US" altLang="x-none" sz="1400">
                <a:solidFill>
                  <a:srgbClr val="000000"/>
                </a:solidFill>
                <a:latin typeface="Comic Sans MS" charset="0"/>
              </a:rPr>
              <a:pPr/>
              <a:t>9</a:t>
            </a:fld>
            <a:endParaRPr lang="en-US" altLang="x-none" sz="1400" dirty="0">
              <a:solidFill>
                <a:srgbClr val="00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21684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8022</TotalTime>
  <Words>3198</Words>
  <Application>Microsoft Macintosh PowerPoint</Application>
  <PresentationFormat>On-screen Show (4:3)</PresentationFormat>
  <Paragraphs>763</Paragraphs>
  <Slides>48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ＭＳ Ｐゴシック</vt:lpstr>
      <vt:lpstr>宋体</vt:lpstr>
      <vt:lpstr>ZapfDingbats</vt:lpstr>
      <vt:lpstr>Arial</vt:lpstr>
      <vt:lpstr>Calibri</vt:lpstr>
      <vt:lpstr>Cambria Math</vt:lpstr>
      <vt:lpstr>Comic Sans MS</vt:lpstr>
      <vt:lpstr>Courier New</vt:lpstr>
      <vt:lpstr>Symbol</vt:lpstr>
      <vt:lpstr>Times New Roman</vt:lpstr>
      <vt:lpstr>Wingdings</vt:lpstr>
      <vt:lpstr>Default Design</vt:lpstr>
      <vt:lpstr>3_Default Design</vt:lpstr>
      <vt:lpstr>Photo Editor Photo</vt:lpstr>
      <vt:lpstr>Clip</vt:lpstr>
      <vt:lpstr>Network Applications: TCP Socket Programming; File Transfer Protocol； HTTP/1.0</vt:lpstr>
      <vt:lpstr>Outline </vt:lpstr>
      <vt:lpstr>Admin. </vt:lpstr>
      <vt:lpstr>Recap: TCP Sockets</vt:lpstr>
      <vt:lpstr>Server Flow</vt:lpstr>
      <vt:lpstr>ServerSocket</vt:lpstr>
      <vt:lpstr>(Client)Socket</vt:lpstr>
      <vt:lpstr>Simple TCP Example</vt:lpstr>
      <vt:lpstr>Example: Java client (TCP)</vt:lpstr>
      <vt:lpstr>OutputStream</vt:lpstr>
      <vt:lpstr>InputStream</vt:lpstr>
      <vt:lpstr>Example: Java client (TCP), cont.</vt:lpstr>
      <vt:lpstr>Example: Java server (TCP)</vt:lpstr>
      <vt:lpstr>Demo</vt:lpstr>
      <vt:lpstr>PowerPoint Presentation</vt:lpstr>
      <vt:lpstr>PowerPoint Presentation</vt:lpstr>
      <vt:lpstr>PowerPoint Presentation</vt:lpstr>
      <vt:lpstr>PowerPoint Presentation</vt:lpstr>
      <vt:lpstr>Demo</vt:lpstr>
      <vt:lpstr>Example: Java server (TCP)</vt:lpstr>
      <vt:lpstr>PowerPoint Presentation</vt:lpstr>
      <vt:lpstr>Example: Java server (TCP): Processing</vt:lpstr>
      <vt:lpstr>Example: Java server (TCP): Output</vt:lpstr>
      <vt:lpstr>Analysis</vt:lpstr>
      <vt:lpstr>Analysis</vt:lpstr>
      <vt:lpstr>Analysis</vt:lpstr>
      <vt:lpstr>Summary: Basic Socket Programming</vt:lpstr>
      <vt:lpstr>Outline </vt:lpstr>
      <vt:lpstr>FTP: the File Transfer Protocol</vt:lpstr>
      <vt:lpstr>PowerPoint Presentation</vt:lpstr>
      <vt:lpstr>FTP Protocol Design</vt:lpstr>
      <vt:lpstr>FTP: A Client-Server Application with Separate Control, Data Connections</vt:lpstr>
      <vt:lpstr>Traditional FTP: Client Specifies Port for Data Connection</vt:lpstr>
      <vt:lpstr>Example using telnet/nc</vt:lpstr>
      <vt:lpstr>Problem of the Client PORT Approach</vt:lpstr>
      <vt:lpstr>FTP PASV: Server Specifies Data Port, Client Initiates Connection</vt:lpstr>
      <vt:lpstr>Example</vt:lpstr>
      <vt:lpstr>FTP Extensions</vt:lpstr>
      <vt:lpstr>Data Transfer Structure</vt:lpstr>
      <vt:lpstr>FTP Evaluation</vt:lpstr>
      <vt:lpstr>Outline </vt:lpstr>
      <vt:lpstr>From Opaque Files to Web Pages</vt:lpstr>
      <vt:lpstr>HTTP is Still Evolving</vt:lpstr>
      <vt:lpstr>HTTP 1.0 Message Flow</vt:lpstr>
      <vt:lpstr>HTTP 1.0 Message Flow (more detail)</vt:lpstr>
      <vt:lpstr>HTTP 1.0 Message Flow (cont.)</vt:lpstr>
      <vt:lpstr>Discussion</vt:lpstr>
      <vt:lpstr>HTTP1.0 Message Flow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</dc:title>
  <dc:creator>Yang Richard Yang</dc:creator>
  <cp:lastModifiedBy>Qiao Xiang</cp:lastModifiedBy>
  <cp:revision>497</cp:revision>
  <cp:lastPrinted>2016-02-10T18:25:21Z</cp:lastPrinted>
  <dcterms:created xsi:type="dcterms:W3CDTF">1999-10-08T19:08:27Z</dcterms:created>
  <dcterms:modified xsi:type="dcterms:W3CDTF">2022-10-04T10:14:42Z</dcterms:modified>
</cp:coreProperties>
</file>